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8" r:id="rId4"/>
    <p:sldId id="260" r:id="rId5"/>
    <p:sldId id="261" r:id="rId6"/>
    <p:sldId id="271" r:id="rId7"/>
    <p:sldId id="263" r:id="rId8"/>
    <p:sldId id="264" r:id="rId9"/>
    <p:sldId id="265" r:id="rId10"/>
    <p:sldId id="266" r:id="rId11"/>
    <p:sldId id="267" r:id="rId12"/>
    <p:sldId id="268"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00"/>
    <a:srgbClr val="272966"/>
    <a:srgbClr val="000060"/>
    <a:srgbClr val="CD9DD3"/>
    <a:srgbClr val="F1E5F3"/>
    <a:srgbClr val="E6C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38741" autoAdjust="0"/>
  </p:normalViewPr>
  <p:slideViewPr>
    <p:cSldViewPr snapToGrid="0">
      <p:cViewPr>
        <p:scale>
          <a:sx n="75" d="100"/>
          <a:sy n="75" d="100"/>
        </p:scale>
        <p:origin x="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A284E-3A38-45C4-81D3-00F78629CB90}" type="datetimeFigureOut">
              <a:rPr lang="en-GB" smtClean="0"/>
              <a:t>10/08/2023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96EF9-534C-46EC-90D6-5E657FF1F67B}" type="slidenum">
              <a:rPr lang="en-GB" smtClean="0"/>
              <a:t>‹#›</a:t>
            </a:fld>
            <a:endParaRPr lang="en-GB"/>
          </a:p>
        </p:txBody>
      </p:sp>
    </p:spTree>
    <p:extLst>
      <p:ext uri="{BB962C8B-B14F-4D97-AF65-F5344CB8AC3E}">
        <p14:creationId xmlns:p14="http://schemas.microsoft.com/office/powerpoint/2010/main" val="46046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Good afternoon everyone, my name is Tiernan Coulter.  I’m a recent human biology graduate from Queen’s and I’m undertaking a summer studentship within the MEPH lab here at the CPH.  I have been very fortunate to have been completing this studentship through being the first recipient of the “Janet Greeves’s Legacy Training Grant”, provided by the Northern Ireland Kidney Research Fund.  I am currently 3 weeks into my project at the stage of recording this presentation, with another 5 exciting weeks yet to come.  This presentation will discuss the various tasks I have completed, or will be completing throughout the studentship, the rationale for them, and what we hope to gain from completing them.  Before we begin discussing the project, lets first set the scene with some background information on Telomeres and Kidney Disease.</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1</a:t>
            </a:fld>
            <a:endParaRPr lang="en-GB"/>
          </a:p>
        </p:txBody>
      </p:sp>
    </p:spTree>
    <p:extLst>
      <p:ext uri="{BB962C8B-B14F-4D97-AF65-F5344CB8AC3E}">
        <p14:creationId xmlns:p14="http://schemas.microsoft.com/office/powerpoint/2010/main" val="192613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Bringing this technique to the MEPH labs has been a large multi-step process.  The protocol developed by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Smoom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et al has had to be adapted for human samples.  To achieve this, my supervisor and I have spent the first three weeks refining and ironing out the protocol.  This refinement process involved establishing communication with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Smoom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her team for the purpose of using their insight and experience to aid us in adapting the protocol.  Through this, we managed to establish a protocol for NanoTelSeq within our labs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adapted protocol will be first used alongside control samples to test the functionality and practicality of the technique.  We expect the majority of the studentship to be devoted to establishing the procedure, and troubleshooting any bumps in the road that will occur during the initial trials.  Depending on time, we hope to then be able to take the protocol and apply it to samples from individuals with kidney disease, generating data that will allow for comparisons of their telomere lengths with matched healthy controls for the first ever time at chromosome and base-pair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10</a:t>
            </a:fld>
            <a:endParaRPr lang="en-GB"/>
          </a:p>
        </p:txBody>
      </p:sp>
    </p:spTree>
    <p:extLst>
      <p:ext uri="{BB962C8B-B14F-4D97-AF65-F5344CB8AC3E}">
        <p14:creationId xmlns:p14="http://schemas.microsoft.com/office/powerpoint/2010/main" val="63361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Regardless of whether or not time allows for sequencing samples from any of the MEPH’s kidney disease cohort, this implemented workflow will open many future avenues of research.  Firstly, the review that will have been produced as part of this studentship will help inform researchers what method of telomere length best fits the needs of their research. This project will also potentiate future grant applications for research projects that want to use NanoTelSeq to investigate how telomere length varies in kidney disease.  The data generated by these future studies will further build upon the understanding of how telomere length disrupts biological processes.  In conclusion, this studentship is implementing new techniques that will down-the-line increase our understanding of kidney disease, furthering the paramount goal of reducing the global burden of this disease on our healthcare services, and our patients who need it most.</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11</a:t>
            </a:fld>
            <a:endParaRPr lang="en-GB"/>
          </a:p>
        </p:txBody>
      </p:sp>
    </p:spTree>
    <p:extLst>
      <p:ext uri="{BB962C8B-B14F-4D97-AF65-F5344CB8AC3E}">
        <p14:creationId xmlns:p14="http://schemas.microsoft.com/office/powerpoint/2010/main" val="15852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Thank you very much for your attention during this presentation.  I do hope you found it interesting, if you have any questions after watching, or even just want to find out more, please don’t hesitate to email your questions to me.  I have attached my email on this final slide.  Thank you once more, and I hope you enjoy the rest of the symposium.</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12</a:t>
            </a:fld>
            <a:endParaRPr lang="en-GB"/>
          </a:p>
        </p:txBody>
      </p:sp>
    </p:spTree>
    <p:extLst>
      <p:ext uri="{BB962C8B-B14F-4D97-AF65-F5344CB8AC3E}">
        <p14:creationId xmlns:p14="http://schemas.microsoft.com/office/powerpoint/2010/main" val="88419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Thank you very much for your attention during this presentation.  I do hope you found it interesting, if you have any questions after watching, or even just want to find out more, please don’t hesitate to email your questions to me.  I have attached my email on this final slide.  Thank you once more, and I hope you enjoy the rest of the symposium.</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13</a:t>
            </a:fld>
            <a:endParaRPr lang="en-GB"/>
          </a:p>
        </p:txBody>
      </p:sp>
    </p:spTree>
    <p:extLst>
      <p:ext uri="{BB962C8B-B14F-4D97-AF65-F5344CB8AC3E}">
        <p14:creationId xmlns:p14="http://schemas.microsoft.com/office/powerpoint/2010/main" val="156920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CKD itself is defined as “an abnormality of kidney structure or function, present for longer than 3 months, affecting a patient’s health”. Kidney function is based upon estimated glomerular flow rate (eGFR) and albuminuria, with decreasing eGFR and increasing albuminuria associated with worsening CKD respectively. Changes in the severity of these factors allow for the categorisation of CKD into various stages, with increasing stages mirroring increasing severity.  Once kidney function declines past a certain point, the kidney will reach end-stage kidney disease (ESKD).  When CKD progresses to ESKD, it becomes a necessity for patients to receive kidney replacement therapy, either dialysis or kidney transplant.  Both of these options heavily burden health services, patients and their families (runs onto next slide).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2</a:t>
            </a:fld>
            <a:endParaRPr lang="en-GB"/>
          </a:p>
        </p:txBody>
      </p:sp>
    </p:spTree>
    <p:extLst>
      <p:ext uri="{BB962C8B-B14F-4D97-AF65-F5344CB8AC3E}">
        <p14:creationId xmlns:p14="http://schemas.microsoft.com/office/powerpoint/2010/main" val="414975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burden caused by CKD is expected to increase as the prevalence of chronic kidney disease (CKD) is rising globally; with CKD projected to become the 5</a:t>
            </a:r>
            <a:r>
              <a:rPr lang="en-GB"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leading cause of death by 2040.  Indeed, in June 2023, Kidney Research UK declared kidney disease a UK public health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emergency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highlighted four key interventions that could save more than 10,000 lives in the next ten years: these 4 interventions are an earlier / improved diagnosis, improved management of condition, greater use of medications and an increased rate of transplantation.  </a:t>
            </a:r>
            <a:r>
              <a:rPr lang="en-GB" sz="1800" b="0" i="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how great a public health crisis CKD is, it is truly imperative we improve our understanding of the factors that can cause or influence kidney disease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3</a:t>
            </a:fld>
            <a:endParaRPr lang="en-GB"/>
          </a:p>
        </p:txBody>
      </p:sp>
    </p:spTree>
    <p:extLst>
      <p:ext uri="{BB962C8B-B14F-4D97-AF65-F5344CB8AC3E}">
        <p14:creationId xmlns:p14="http://schemas.microsoft.com/office/powerpoint/2010/main" val="310061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One such factor may be telomeres.  Telomeres are repeating non-coding nucleotide sequences found at the end of eukaryotic chromosomes, acting as caps to protect the coding regions of DNA.  The number of telomeric repeats vary from individual-to-individual, and even from cell-to-cell.  There are many elements that play a role in determining the length of telomeres. The first, is the very nature of the molecular machinery utilised in cellular replication.  With every cellular division, telomeres in the daughter cells are found to be shorter than they were in the parent cell.  Conventional DNA polymerases are incapable of fully duplicating linear sequences, leading to the loss of a few telomeric repeats every division.  However, telomere length alterations are not solely unidirectional.  There is an enzyme called telomerase that acts to offset these repeating shortenings through the addition of new telomeric repeats in stem-like or highly mitotic cells.  The issue with this, is that telomerase in not expressed within somatic cells, leading to continuous shortening of their telomeres until they reach a critical length.  Before discussing the importance of this “critical length”, we will first turn our attentions to the other major factors affecting telomere length.  There is a large genetic component to the regulation of telomeres, and thus their lengths.   Genetic variation can arise as a consequence of polymorphisms, or mutations, within the genes that code for proteins involved in telomere regulation.  There are also non-genetic variables that affect how telomere length is regulated.  For example, smoking, obesity, and inflammation have all been found to associate with shorter telomeres, with many of these causing accelerated attrition.  </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4</a:t>
            </a:fld>
            <a:endParaRPr lang="en-GB"/>
          </a:p>
        </p:txBody>
      </p:sp>
    </p:spTree>
    <p:extLst>
      <p:ext uri="{BB962C8B-B14F-4D97-AF65-F5344CB8AC3E}">
        <p14:creationId xmlns:p14="http://schemas.microsoft.com/office/powerpoint/2010/main" val="56249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Returning to the briefly mentioned idea of critical length, it has been found that once a telomere shortens past a particular threshold, it triggers a series of mechanisms leading to a cell becoming senescent.  Cellular senescence is when a cell remains metabolically active, yet becomes unable to divide further, essentially stopping the cell cycle.  To link this cellular senescence, and thus telomere length, back to kidney disease, it has been found that the presence of senescent cells has been found to correlate with progressing CKD.  The later the CKD stage, the more senescent cells there are within the renal tissue.  This is a key indication that telomere attrition may be a causal factor for CKD.  There have been many studies investigating the causal role of telomere length in CKD, but there have been conflicting results within those that are published.  With such conflicting results, it suggests that the techniques we have for measuring telomere length are not robust enough to produce consistent data. </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5</a:t>
            </a:fld>
            <a:endParaRPr lang="en-GB"/>
          </a:p>
        </p:txBody>
      </p:sp>
    </p:spTree>
    <p:extLst>
      <p:ext uri="{BB962C8B-B14F-4D97-AF65-F5344CB8AC3E}">
        <p14:creationId xmlns:p14="http://schemas.microsoft.com/office/powerpoint/2010/main" val="411784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Telomere length has been measured in the past using many different techniques. The techniques have been well recorded in the literature, with each having their own strengths and weaknesses.  The techniques can be broadly grouped into 2 categories.  One group of techniques contains methods like Q-PCR, Southern Blot, Q-fish or Flow-fish.  These techniques provide the average or relative telomere length of all the chromosomes in a cell yet are unable to measure singular telomeres on specific chromosomes.  Recording the average telomere length across all the chromosomes in a cell is a major drawback for the purpose of investigating the role of telomere attrition in disease, as it is the shortest telomeres in a cell that determine the cells fate, not the average length across all of them.  </a:t>
            </a:r>
          </a:p>
          <a:p>
            <a:pPr algn="just">
              <a:lnSpc>
                <a:spcPct val="15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second category contains techniques like Single Telomere Length Analysis (STELA), universal-STELA and Telomere Shortest Length Assays (TeSLA). This allowed them to measure the shortest telomere in cells, providing a quantitative length rather than relative. However, they had an equally restrictive set of limitations, including a high labour intensity, low throughput, or the inability to measure ultra-long telomeres to be utilised on all chromosomes.</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6</a:t>
            </a:fld>
            <a:endParaRPr lang="en-GB"/>
          </a:p>
        </p:txBody>
      </p:sp>
    </p:spTree>
    <p:extLst>
      <p:ext uri="{BB962C8B-B14F-4D97-AF65-F5344CB8AC3E}">
        <p14:creationId xmlns:p14="http://schemas.microsoft.com/office/powerpoint/2010/main" val="290501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These techniques have been discussed in various review articles, with the most recent being from 2018.  There has been a great deal of development in the field of telomere length measurement since the publication of the last review, and as such that brings us to the first main product of this studentship.  Since the start of the studentship, I have been reviewing the literature and developments within this field since the previous review for the purpose of creating a new review article.  In this article, I hope to build upon the previous review’s descriptions of existing methods, highlighting the new strengths, weaknesses, and prior unknown potential of each.  I will then explore entirely novel techniques in this review, one of which is the key focus of this studentship:  Oxford Nanopore Telomere Sequencing.</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7</a:t>
            </a:fld>
            <a:endParaRPr lang="en-GB"/>
          </a:p>
        </p:txBody>
      </p:sp>
    </p:spTree>
    <p:extLst>
      <p:ext uri="{BB962C8B-B14F-4D97-AF65-F5344CB8AC3E}">
        <p14:creationId xmlns:p14="http://schemas.microsoft.com/office/powerpoint/2010/main" val="102641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is Oxford Nanopore Telomere Sequencing, or NanoTelSeq as we’ll call it from this point, and where did it come from.  NanoTelSeq is a novel method for analysing single telomere analysis through using Oxford Nanopore Sequencers.  This technique was first discussed in a pre-print paper by Dr Riham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Smoom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the Hebrew University of Jerusalem, where the team behind the paper utilised it for the purpose of measuring telomeres in a mouse model with human length telomeres, which they named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telomouse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This tool was developed for the purpose of being able to read the ultra-long telomeres that were generated in the mouse model, as the other techniques at the time were either too labour intensive, or unable to read the ultra-long telomeres.  The technique not only enabled the reading of ultra-long telomeres but enabled the identification and analysis of ultra-short telomeres, at the resolution of single-base-pair.</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8</a:t>
            </a:fld>
            <a:endParaRPr lang="en-GB"/>
          </a:p>
        </p:txBody>
      </p:sp>
    </p:spTree>
    <p:extLst>
      <p:ext uri="{BB962C8B-B14F-4D97-AF65-F5344CB8AC3E}">
        <p14:creationId xmlns:p14="http://schemas.microsoft.com/office/powerpoint/2010/main" val="110208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 how does NanoTelSeq work?  Well, telomeres have an overhanging sequence of single-stranded DNA at either end.  A special genetic sequence called a “telorette” has to be attached to the overhanging sequence at the end of a telomere.  There are a number of different telorettes, each with a slightly different sequence, and these small differences can allow for genetic barcoding.  By attaching different telorettes to different samples, multiple samples can be run through the sequencer at the same time, and when the sequencer reads the samples, the telorettes act as “barcodes” that allow each telomere’s sample of origin to be identified. However, the telorette alone is not enough to begin sequencing the samples.  The telorette, and by extension the telomere, must be linked to a nanopore sequencing adapter, which will allow it to be detected and fed through the pores of the Oxford Nanopore Sequencer.  The Nanopore sequencer is capable of reading the samples from the end containing the adapter, all the way through the telomere to the other end, even reading as far as the non-repeating sub-telomeric DNA.  By being able to read both the adapter, and sub-telomeric region, it ensures that the entire telomere is recorded in the middle of the read, allowing the full quantification of the telomere, without any of it being missing from the read.  Furthermore, including a section of sub-telomeric DNA in the read allows us to tell which chromosome the telomere came from, as the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subtelomeric</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DNA will be unique to each chromosome.</a:t>
            </a:r>
          </a:p>
          <a:p>
            <a:endParaRPr lang="en-GB" dirty="0"/>
          </a:p>
        </p:txBody>
      </p:sp>
      <p:sp>
        <p:nvSpPr>
          <p:cNvPr id="4" name="Slide Number Placeholder 3"/>
          <p:cNvSpPr>
            <a:spLocks noGrp="1"/>
          </p:cNvSpPr>
          <p:nvPr>
            <p:ph type="sldNum" sz="quarter" idx="5"/>
          </p:nvPr>
        </p:nvSpPr>
        <p:spPr/>
        <p:txBody>
          <a:bodyPr/>
          <a:lstStyle/>
          <a:p>
            <a:fld id="{F4696EF9-534C-46EC-90D6-5E657FF1F67B}" type="slidenum">
              <a:rPr lang="en-GB" smtClean="0"/>
              <a:t>9</a:t>
            </a:fld>
            <a:endParaRPr lang="en-GB"/>
          </a:p>
        </p:txBody>
      </p:sp>
    </p:spTree>
    <p:extLst>
      <p:ext uri="{BB962C8B-B14F-4D97-AF65-F5344CB8AC3E}">
        <p14:creationId xmlns:p14="http://schemas.microsoft.com/office/powerpoint/2010/main" val="362715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9132-423E-14EB-7A68-4701B62B1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D6B07C-4CCE-74A6-0B67-6FD920770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ADC2BB-FDCA-1245-7139-E5BF2FF21C0F}"/>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5" name="Footer Placeholder 4">
            <a:extLst>
              <a:ext uri="{FF2B5EF4-FFF2-40B4-BE49-F238E27FC236}">
                <a16:creationId xmlns:a16="http://schemas.microsoft.com/office/drawing/2014/main" id="{BAA7EEC9-98F5-2003-5A84-2A4EF91725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7608A9-77DA-661C-84A2-C5D042A4F2AF}"/>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161545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B9BA-861E-2F15-01A0-44AEC762F8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9F553B-25FA-9166-865E-538AEE105D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C797AE-294F-8AA4-082B-36AC5244CC58}"/>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5" name="Footer Placeholder 4">
            <a:extLst>
              <a:ext uri="{FF2B5EF4-FFF2-40B4-BE49-F238E27FC236}">
                <a16:creationId xmlns:a16="http://schemas.microsoft.com/office/drawing/2014/main" id="{B54F8B5E-D42F-FC0F-98D5-54D744AD5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C7115-A063-2E1A-97BB-F1F567F7A0B5}"/>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66512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3DB6A-BE72-5CFD-6363-BE1D06F970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CD9BC-8613-3E73-E669-D18AC15C0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80BC4-7B58-1525-AF37-5B2EE27D3EE3}"/>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5" name="Footer Placeholder 4">
            <a:extLst>
              <a:ext uri="{FF2B5EF4-FFF2-40B4-BE49-F238E27FC236}">
                <a16:creationId xmlns:a16="http://schemas.microsoft.com/office/drawing/2014/main" id="{C19A6320-8C77-9A77-5033-AA193694E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650A03-4EFB-4E1A-2A6C-86FF88C6DA07}"/>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53623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277B-5AE5-B7A2-F902-9D4F2C9EFC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9C517A-610D-7CC3-B632-9C0F7FD8B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0E302-0D7E-82DA-66CD-68C35A5D9F2B}"/>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5" name="Footer Placeholder 4">
            <a:extLst>
              <a:ext uri="{FF2B5EF4-FFF2-40B4-BE49-F238E27FC236}">
                <a16:creationId xmlns:a16="http://schemas.microsoft.com/office/drawing/2014/main" id="{51E64C48-68CE-62F5-16F5-50A50704E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35FB6-DEF0-B225-D8DB-5CA4073D2056}"/>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15328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AF8E-BD2F-53C1-3E88-D70524070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BDA8C4-B68D-AEDC-2F20-D70AEB165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5EFEB-10A8-F795-A9B9-D01E68C00829}"/>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5" name="Footer Placeholder 4">
            <a:extLst>
              <a:ext uri="{FF2B5EF4-FFF2-40B4-BE49-F238E27FC236}">
                <a16:creationId xmlns:a16="http://schemas.microsoft.com/office/drawing/2014/main" id="{E13351F0-E8A5-5178-2E76-01DB1D588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8C9E3-9C0D-6613-CC44-88196FDDA27E}"/>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359829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0600-4783-FB8A-DD55-CEE95DE7DB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CD5074-B358-CFA0-A2DF-C94615BDA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8CD27D-DBB7-9893-4D28-A1AC905BCE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B2655D-F2F0-1660-81D7-E90F8FF559DD}"/>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6" name="Footer Placeholder 5">
            <a:extLst>
              <a:ext uri="{FF2B5EF4-FFF2-40B4-BE49-F238E27FC236}">
                <a16:creationId xmlns:a16="http://schemas.microsoft.com/office/drawing/2014/main" id="{0CCC49CC-1766-0D74-9524-1B6A0E40A0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AFB56D-0F7E-D021-808C-DA3677EA724C}"/>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310946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1050-1393-C302-9A36-304C422555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F37A4-8C29-3DEF-C72C-CB4C14DD8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977C2-7BCD-DAA5-BA3E-24A01FF58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AD8DE1-C570-3B50-2861-513B1B5A3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7461D-F2F8-19C8-99C1-06BA3A486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D3EC33-756A-A6CB-F176-7A860B47FE3D}"/>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8" name="Footer Placeholder 7">
            <a:extLst>
              <a:ext uri="{FF2B5EF4-FFF2-40B4-BE49-F238E27FC236}">
                <a16:creationId xmlns:a16="http://schemas.microsoft.com/office/drawing/2014/main" id="{417DB67A-274F-83BF-4397-250B7F6C18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E11DB3-2E3D-9514-5C11-4C458FB34840}"/>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282018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3798-813A-C15C-EAA2-F8BD686C8C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CD120B-E209-9631-146E-DB07FE4051C0}"/>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4" name="Footer Placeholder 3">
            <a:extLst>
              <a:ext uri="{FF2B5EF4-FFF2-40B4-BE49-F238E27FC236}">
                <a16:creationId xmlns:a16="http://schemas.microsoft.com/office/drawing/2014/main" id="{5119B797-2683-2DE4-0193-37409B4BC2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7C3020-656E-1106-2BC1-FC3681408276}"/>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181434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AD0E15-71D4-0D2E-9DC8-294A9AAE3FB9}"/>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3" name="Footer Placeholder 2">
            <a:extLst>
              <a:ext uri="{FF2B5EF4-FFF2-40B4-BE49-F238E27FC236}">
                <a16:creationId xmlns:a16="http://schemas.microsoft.com/office/drawing/2014/main" id="{98510AB9-5DF1-7BD0-BE35-B2F3FCCA65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4EF1DC-220E-DE78-3F36-A5FCECA00011}"/>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38412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47E2-BF37-0557-126D-6C89EAE25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A61BFA-6FF2-8490-AE2D-A9302D20C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255C0C-6CBD-2C22-6D9D-65D1EA428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C4F35-E23E-4DB1-9A0E-EB32D4DB89F2}"/>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6" name="Footer Placeholder 5">
            <a:extLst>
              <a:ext uri="{FF2B5EF4-FFF2-40B4-BE49-F238E27FC236}">
                <a16:creationId xmlns:a16="http://schemas.microsoft.com/office/drawing/2014/main" id="{B85E2C15-AA62-12EF-86D9-D09C44FBB1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76AF0D-E9BB-C82E-2994-7CEB8040AE8B}"/>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1985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CCAC-0C28-A2AD-4356-C338A5B5D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4B7EDA-E33A-66E2-9AA9-6C2D8FB95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CA0344-C440-BE6A-21FA-84EE27B6C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BFEF2-5E33-7DD5-982F-677406FD3D5E}"/>
              </a:ext>
            </a:extLst>
          </p:cNvPr>
          <p:cNvSpPr>
            <a:spLocks noGrp="1"/>
          </p:cNvSpPr>
          <p:nvPr>
            <p:ph type="dt" sz="half" idx="10"/>
          </p:nvPr>
        </p:nvSpPr>
        <p:spPr/>
        <p:txBody>
          <a:bodyPr/>
          <a:lstStyle/>
          <a:p>
            <a:fld id="{1C3C7DD7-9EFC-4DEA-A507-EFF302980EA7}" type="datetimeFigureOut">
              <a:rPr lang="en-GB" smtClean="0"/>
              <a:t>10/08/2023</a:t>
            </a:fld>
            <a:endParaRPr lang="en-GB"/>
          </a:p>
        </p:txBody>
      </p:sp>
      <p:sp>
        <p:nvSpPr>
          <p:cNvPr id="6" name="Footer Placeholder 5">
            <a:extLst>
              <a:ext uri="{FF2B5EF4-FFF2-40B4-BE49-F238E27FC236}">
                <a16:creationId xmlns:a16="http://schemas.microsoft.com/office/drawing/2014/main" id="{A779E8A4-7B4E-B490-7F3E-345610DAF4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8914CF-CF2E-98A8-8652-EA0F6787699D}"/>
              </a:ext>
            </a:extLst>
          </p:cNvPr>
          <p:cNvSpPr>
            <a:spLocks noGrp="1"/>
          </p:cNvSpPr>
          <p:nvPr>
            <p:ph type="sldNum" sz="quarter" idx="12"/>
          </p:nvPr>
        </p:nvSpPr>
        <p:spPr/>
        <p:txBody>
          <a:bodyPr/>
          <a:lstStyle/>
          <a:p>
            <a:fld id="{498062CB-3DDE-4EF9-BE85-DDEE1DD6B246}" type="slidenum">
              <a:rPr lang="en-GB" smtClean="0"/>
              <a:t>‹#›</a:t>
            </a:fld>
            <a:endParaRPr lang="en-GB"/>
          </a:p>
        </p:txBody>
      </p:sp>
    </p:spTree>
    <p:extLst>
      <p:ext uri="{BB962C8B-B14F-4D97-AF65-F5344CB8AC3E}">
        <p14:creationId xmlns:p14="http://schemas.microsoft.com/office/powerpoint/2010/main" val="339173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80397-CC5F-3172-25F4-1243418ED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EAADFE-914D-934A-E24F-9732BD703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AE98A-0B0F-A44C-FFF2-C918513B13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C7DD7-9EFC-4DEA-A507-EFF302980EA7}" type="datetimeFigureOut">
              <a:rPr lang="en-GB" smtClean="0"/>
              <a:t>10/08/2023</a:t>
            </a:fld>
            <a:endParaRPr lang="en-GB"/>
          </a:p>
        </p:txBody>
      </p:sp>
      <p:sp>
        <p:nvSpPr>
          <p:cNvPr id="5" name="Footer Placeholder 4">
            <a:extLst>
              <a:ext uri="{FF2B5EF4-FFF2-40B4-BE49-F238E27FC236}">
                <a16:creationId xmlns:a16="http://schemas.microsoft.com/office/drawing/2014/main" id="{314B110C-5865-4888-FD30-40E22511A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AE40B0-6A27-EC4B-E464-FD0CE8D57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062CB-3DDE-4EF9-BE85-DDEE1DD6B246}" type="slidenum">
              <a:rPr lang="en-GB" smtClean="0"/>
              <a:t>‹#›</a:t>
            </a:fld>
            <a:endParaRPr lang="en-GB"/>
          </a:p>
        </p:txBody>
      </p:sp>
    </p:spTree>
    <p:extLst>
      <p:ext uri="{BB962C8B-B14F-4D97-AF65-F5344CB8AC3E}">
        <p14:creationId xmlns:p14="http://schemas.microsoft.com/office/powerpoint/2010/main" val="56167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media2.m4a"/><Relationship Id="rId7" Type="http://schemas.openxmlformats.org/officeDocument/2006/relationships/image" Target="../media/image30.png"/><Relationship Id="rId12" Type="http://schemas.openxmlformats.org/officeDocument/2006/relationships/image" Target="../media/image10.png"/><Relationship Id="rId2" Type="http://schemas.microsoft.com/office/2007/relationships/media" Target="../media/media2.m4a"/><Relationship Id="rId1" Type="http://schemas.openxmlformats.org/officeDocument/2006/relationships/tags" Target="../tags/tag9.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notesSlide" Target="../notesSlides/notesSlide10.xml"/><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media3.m4a"/><Relationship Id="rId7" Type="http://schemas.openxmlformats.org/officeDocument/2006/relationships/image" Target="../media/image34.png"/><Relationship Id="rId2" Type="http://schemas.microsoft.com/office/2007/relationships/media" Target="../media/media3.m4a"/><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notesSlide" Target="../notesSlides/notesSlide11.xml"/><Relationship Id="rId10" Type="http://schemas.openxmlformats.org/officeDocument/2006/relationships/image" Target="../media/image10.pn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tcoulter03@qub.ac.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mailto:nephres@qub.ac.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png"/><Relationship Id="rId3" Type="http://schemas.openxmlformats.org/officeDocument/2006/relationships/audio" Target="../media/media1.m4a"/><Relationship Id="rId7" Type="http://schemas.openxmlformats.org/officeDocument/2006/relationships/image" Target="../media/image24.png"/><Relationship Id="rId12" Type="http://schemas.openxmlformats.org/officeDocument/2006/relationships/image" Target="../media/image9.png"/><Relationship Id="rId2" Type="http://schemas.microsoft.com/office/2007/relationships/media" Target="../media/media1.m4a"/><Relationship Id="rId1" Type="http://schemas.openxmlformats.org/officeDocument/2006/relationships/tags" Target="../tags/tag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notesSlide" Target="../notesSlides/notesSlide9.xml"/><Relationship Id="rId10" Type="http://schemas.openxmlformats.org/officeDocument/2006/relationships/image" Target="../media/image27.png"/><Relationship Id="rId4" Type="http://schemas.openxmlformats.org/officeDocument/2006/relationships/slideLayout" Target="../slideLayouts/slideLayout2.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CB81D9-5C65-2DFF-8849-350812A1C80B}"/>
              </a:ext>
            </a:extLst>
          </p:cNvPr>
          <p:cNvSpPr/>
          <p:nvPr/>
        </p:nvSpPr>
        <p:spPr>
          <a:xfrm>
            <a:off x="0" y="1319824"/>
            <a:ext cx="12192000" cy="393797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A9BA5F-5BB7-B744-1E88-44DF503CFA53}"/>
              </a:ext>
            </a:extLst>
          </p:cNvPr>
          <p:cNvSpPr>
            <a:spLocks noGrp="1"/>
          </p:cNvSpPr>
          <p:nvPr>
            <p:ph type="ctrTitle"/>
          </p:nvPr>
        </p:nvSpPr>
        <p:spPr>
          <a:xfrm>
            <a:off x="0" y="1122363"/>
            <a:ext cx="12192000" cy="2387600"/>
          </a:xfrm>
        </p:spPr>
        <p:txBody>
          <a:bodyPr>
            <a:normAutofit/>
          </a:bodyPr>
          <a:lstStyle/>
          <a:p>
            <a:r>
              <a:rPr lang="en-GB" dirty="0">
                <a:latin typeface="Franklin Gothic Medium Cond" panose="020B0606030402020204" pitchFamily="34" charset="0"/>
              </a:rPr>
              <a:t>Exploring New Approaches for Telomere Associations with Kidney Disease</a:t>
            </a:r>
          </a:p>
        </p:txBody>
      </p:sp>
      <p:sp>
        <p:nvSpPr>
          <p:cNvPr id="3" name="Subtitle 2">
            <a:extLst>
              <a:ext uri="{FF2B5EF4-FFF2-40B4-BE49-F238E27FC236}">
                <a16:creationId xmlns:a16="http://schemas.microsoft.com/office/drawing/2014/main" id="{7BC70A6C-CA57-275F-DFFF-BD28B5ADD50C}"/>
              </a:ext>
            </a:extLst>
          </p:cNvPr>
          <p:cNvSpPr>
            <a:spLocks noGrp="1"/>
          </p:cNvSpPr>
          <p:nvPr>
            <p:ph type="subTitle" idx="1"/>
          </p:nvPr>
        </p:nvSpPr>
        <p:spPr/>
        <p:txBody>
          <a:bodyPr/>
          <a:lstStyle/>
          <a:p>
            <a:r>
              <a:rPr lang="en-GB" dirty="0">
                <a:latin typeface="Franklin Gothic Medium Cond" panose="020B0606030402020204" pitchFamily="34" charset="0"/>
              </a:rPr>
              <a:t>Tiernan Coulter</a:t>
            </a:r>
          </a:p>
          <a:p>
            <a:r>
              <a:rPr lang="en-GB" dirty="0">
                <a:latin typeface="Franklin Gothic Medium Cond" panose="020B0606030402020204" pitchFamily="34" charset="0"/>
              </a:rPr>
              <a:t>CPH Summer Studentship</a:t>
            </a:r>
          </a:p>
          <a:p>
            <a:r>
              <a:rPr lang="en-GB" dirty="0">
                <a:latin typeface="Franklin Gothic Medium Cond" panose="020B0606030402020204" pitchFamily="34" charset="0"/>
              </a:rPr>
              <a:t>Under the Supervision of: Dr Claire Hill and Professor A.J McKnight</a:t>
            </a:r>
          </a:p>
        </p:txBody>
      </p:sp>
      <p:pic>
        <p:nvPicPr>
          <p:cNvPr id="8" name="Picture 7" descr="A red and white logo&#10;&#10;Description automatically generated">
            <a:extLst>
              <a:ext uri="{FF2B5EF4-FFF2-40B4-BE49-F238E27FC236}">
                <a16:creationId xmlns:a16="http://schemas.microsoft.com/office/drawing/2014/main" id="{1D9C4960-03C2-F327-1CA6-B2A221E886D0}"/>
              </a:ext>
            </a:extLst>
          </p:cNvPr>
          <p:cNvPicPr>
            <a:picLocks noChangeAspect="1"/>
          </p:cNvPicPr>
          <p:nvPr/>
        </p:nvPicPr>
        <p:blipFill rotWithShape="1">
          <a:blip r:embed="rId3">
            <a:extLst>
              <a:ext uri="{28A0092B-C50C-407E-A947-70E740481C1C}">
                <a14:useLocalDpi xmlns:a14="http://schemas.microsoft.com/office/drawing/2010/main" val="0"/>
              </a:ext>
            </a:extLst>
          </a:blip>
          <a:srcRect l="15916" t="31902" r="16231" b="29030"/>
          <a:stretch/>
        </p:blipFill>
        <p:spPr>
          <a:xfrm>
            <a:off x="200526" y="173310"/>
            <a:ext cx="2646948" cy="1047783"/>
          </a:xfrm>
          <a:prstGeom prst="rect">
            <a:avLst/>
          </a:prstGeom>
        </p:spPr>
      </p:pic>
      <p:pic>
        <p:nvPicPr>
          <p:cNvPr id="10" name="Picture 9" descr="A logo with blue and green colors&#10;&#10;Description automatically generated">
            <a:extLst>
              <a:ext uri="{FF2B5EF4-FFF2-40B4-BE49-F238E27FC236}">
                <a16:creationId xmlns:a16="http://schemas.microsoft.com/office/drawing/2014/main" id="{033650BC-CA7F-28FD-F04B-39DE8021D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368" y="22677"/>
            <a:ext cx="4107632" cy="1297147"/>
          </a:xfrm>
          <a:prstGeom prst="rect">
            <a:avLst/>
          </a:prstGeom>
        </p:spPr>
      </p:pic>
    </p:spTree>
    <p:extLst>
      <p:ext uri="{BB962C8B-B14F-4D97-AF65-F5344CB8AC3E}">
        <p14:creationId xmlns:p14="http://schemas.microsoft.com/office/powerpoint/2010/main" val="2680851514"/>
      </p:ext>
    </p:extLst>
  </p:cSld>
  <p:clrMapOvr>
    <a:masterClrMapping/>
  </p:clrMapOvr>
  <mc:AlternateContent xmlns:mc="http://schemas.openxmlformats.org/markup-compatibility/2006" xmlns:p14="http://schemas.microsoft.com/office/powerpoint/2010/main">
    <mc:Choice Requires="p14">
      <p:transition p14:dur="100" advTm="40922">
        <p:cut/>
      </p:transition>
    </mc:Choice>
    <mc:Fallback xmlns="">
      <p:transition advTm="40922">
        <p:cut/>
      </p:transition>
    </mc:Fallback>
  </mc:AlternateContent>
  <p:extLst>
    <p:ext uri="{E180D4A7-C9FB-4DFB-919C-405C955672EB}">
      <p14:showEvtLst xmlns:p14="http://schemas.microsoft.com/office/powerpoint/2010/main">
        <p14:playEvt time="19" objId="15"/>
        <p14:stopEvt time="40454"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erson and person with mouse&#10;&#10;Description automatically generated">
            <a:extLst>
              <a:ext uri="{FF2B5EF4-FFF2-40B4-BE49-F238E27FC236}">
                <a16:creationId xmlns:a16="http://schemas.microsoft.com/office/drawing/2014/main" id="{3851F351-771D-1586-2FD1-D48095FF3178}"/>
              </a:ext>
            </a:extLst>
          </p:cNvPr>
          <p:cNvPicPr>
            <a:picLocks noChangeAspect="1"/>
          </p:cNvPicPr>
          <p:nvPr/>
        </p:nvPicPr>
        <p:blipFill rotWithShape="1">
          <a:blip r:embed="rId6">
            <a:extLst>
              <a:ext uri="{28A0092B-C50C-407E-A947-70E740481C1C}">
                <a14:useLocalDpi xmlns:a14="http://schemas.microsoft.com/office/drawing/2010/main" val="0"/>
              </a:ext>
            </a:extLst>
          </a:blip>
          <a:srcRect r="33177" b="47061"/>
          <a:stretch/>
        </p:blipFill>
        <p:spPr>
          <a:xfrm>
            <a:off x="4367036" y="-1072763"/>
            <a:ext cx="6981098" cy="3871384"/>
          </a:xfrm>
          <a:prstGeom prst="rect">
            <a:avLst/>
          </a:prstGeom>
        </p:spPr>
      </p:pic>
      <p:sp>
        <p:nvSpPr>
          <p:cNvPr id="3" name="Content Placeholder 2">
            <a:extLst>
              <a:ext uri="{FF2B5EF4-FFF2-40B4-BE49-F238E27FC236}">
                <a16:creationId xmlns:a16="http://schemas.microsoft.com/office/drawing/2014/main" id="{25E08987-B00C-7102-6563-03657FF5C7D7}"/>
              </a:ext>
            </a:extLst>
          </p:cNvPr>
          <p:cNvSpPr>
            <a:spLocks noGrp="1"/>
          </p:cNvSpPr>
          <p:nvPr>
            <p:ph idx="1"/>
          </p:nvPr>
        </p:nvSpPr>
        <p:spPr>
          <a:xfrm>
            <a:off x="0" y="1059897"/>
            <a:ext cx="6395568" cy="5912936"/>
          </a:xfrm>
        </p:spPr>
        <p:txBody>
          <a:bodyPr>
            <a:normAutofit/>
          </a:bodyPr>
          <a:lstStyle/>
          <a:p>
            <a:pPr marL="0" indent="0">
              <a:buNone/>
            </a:pPr>
            <a:r>
              <a:rPr lang="en-GB" dirty="0">
                <a:latin typeface="Franklin Gothic Medium Cond" panose="020B0606030402020204" pitchFamily="34" charset="0"/>
              </a:rPr>
              <a:t>Multiple steps to bring the method to Belfast:</a:t>
            </a:r>
          </a:p>
          <a:p>
            <a:pPr lvl="1">
              <a:buFont typeface="Calibri" panose="020F0502020204030204" pitchFamily="34" charset="0"/>
              <a:buChar char="-"/>
            </a:pPr>
            <a:r>
              <a:rPr lang="en-GB" dirty="0">
                <a:latin typeface="Franklin Gothic Medium Cond" panose="020B0606030402020204" pitchFamily="34" charset="0"/>
              </a:rPr>
              <a:t>Original method used on mouse DNA; tweaks needed for human DNA</a:t>
            </a:r>
          </a:p>
          <a:p>
            <a:pPr lvl="1">
              <a:buFont typeface="Calibri" panose="020F0502020204030204" pitchFamily="34" charset="0"/>
              <a:buChar char="-"/>
            </a:pPr>
            <a:r>
              <a:rPr lang="en-GB" dirty="0">
                <a:latin typeface="Franklin Gothic Medium Cond" panose="020B0606030402020204" pitchFamily="34" charset="0"/>
              </a:rPr>
              <a:t>International communications established</a:t>
            </a:r>
          </a:p>
          <a:p>
            <a:pPr lvl="2">
              <a:buFont typeface="Calibri" panose="020F0502020204030204" pitchFamily="34" charset="0"/>
              <a:buChar char="-"/>
            </a:pPr>
            <a:r>
              <a:rPr lang="en-GB" dirty="0">
                <a:latin typeface="Franklin Gothic Medium Cond" panose="020B0606030402020204" pitchFamily="34" charset="0"/>
              </a:rPr>
              <a:t>Smoom’s teams' expertise and knowledge</a:t>
            </a:r>
          </a:p>
          <a:p>
            <a:pPr marL="914400" lvl="2"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Initial trials will use control samples to check the method is working as intended</a:t>
            </a:r>
          </a:p>
          <a:p>
            <a:pPr marL="0" indent="0">
              <a:buNone/>
            </a:pPr>
            <a:endParaRPr lang="en-GB" dirty="0">
              <a:latin typeface="Franklin Gothic Medium Cond" panose="020B0606030402020204" pitchFamily="34" charset="0"/>
            </a:endParaRP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Samples from patients with kidney disease to be used once methods perfected</a:t>
            </a:r>
          </a:p>
          <a:p>
            <a:pPr lvl="1"/>
            <a:endParaRPr lang="en-GB" dirty="0">
              <a:latin typeface="Franklin Gothic Medium Cond" panose="020B0606030402020204" pitchFamily="34" charset="0"/>
            </a:endParaRPr>
          </a:p>
        </p:txBody>
      </p:sp>
      <p:sp>
        <p:nvSpPr>
          <p:cNvPr id="6" name="Rectangle 5">
            <a:extLst>
              <a:ext uri="{FF2B5EF4-FFF2-40B4-BE49-F238E27FC236}">
                <a16:creationId xmlns:a16="http://schemas.microsoft.com/office/drawing/2014/main" id="{2B70E741-8D23-695B-652A-3EBD27341BB6}"/>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5E4EC524-5D4A-6184-3391-58EFE160E8A4}"/>
              </a:ext>
            </a:extLst>
          </p:cNvPr>
          <p:cNvSpPr txBox="1">
            <a:spLocks/>
          </p:cNvSpPr>
          <p:nvPr/>
        </p:nvSpPr>
        <p:spPr>
          <a:xfrm>
            <a:off x="1877961" y="-265666"/>
            <a:ext cx="76593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Bringing NanoTelSeq to Belfast!</a:t>
            </a:r>
          </a:p>
        </p:txBody>
      </p:sp>
      <p:grpSp>
        <p:nvGrpSpPr>
          <p:cNvPr id="14" name="Group 13">
            <a:extLst>
              <a:ext uri="{FF2B5EF4-FFF2-40B4-BE49-F238E27FC236}">
                <a16:creationId xmlns:a16="http://schemas.microsoft.com/office/drawing/2014/main" id="{3E9EFE0C-3824-B56B-F742-0ED00294E407}"/>
              </a:ext>
            </a:extLst>
          </p:cNvPr>
          <p:cNvGrpSpPr/>
          <p:nvPr/>
        </p:nvGrpSpPr>
        <p:grpSpPr>
          <a:xfrm>
            <a:off x="6721745" y="3220096"/>
            <a:ext cx="4677245" cy="3388497"/>
            <a:chOff x="7399212" y="1059897"/>
            <a:chExt cx="4088948" cy="3014662"/>
          </a:xfrm>
        </p:grpSpPr>
        <p:pic>
          <p:nvPicPr>
            <p:cNvPr id="11" name="Picture 10">
              <a:extLst>
                <a:ext uri="{FF2B5EF4-FFF2-40B4-BE49-F238E27FC236}">
                  <a16:creationId xmlns:a16="http://schemas.microsoft.com/office/drawing/2014/main" id="{BC39B8CD-42B3-F5AA-33DB-AFC49CF2F868}"/>
                </a:ext>
              </a:extLst>
            </p:cNvPr>
            <p:cNvPicPr>
              <a:picLocks noChangeAspect="1"/>
            </p:cNvPicPr>
            <p:nvPr/>
          </p:nvPicPr>
          <p:blipFill>
            <a:blip r:embed="rId7"/>
            <a:stretch>
              <a:fillRect/>
            </a:stretch>
          </p:blipFill>
          <p:spPr>
            <a:xfrm>
              <a:off x="7399212" y="1059897"/>
              <a:ext cx="4088948" cy="3014662"/>
            </a:xfrm>
            <a:prstGeom prst="rect">
              <a:avLst/>
            </a:prstGeom>
          </p:spPr>
        </p:pic>
        <p:sp>
          <p:nvSpPr>
            <p:cNvPr id="12" name="Star: 5 Points 11">
              <a:extLst>
                <a:ext uri="{FF2B5EF4-FFF2-40B4-BE49-F238E27FC236}">
                  <a16:creationId xmlns:a16="http://schemas.microsoft.com/office/drawing/2014/main" id="{33A2F11E-1243-F648-74B5-46B50970F32E}"/>
                </a:ext>
              </a:extLst>
            </p:cNvPr>
            <p:cNvSpPr/>
            <p:nvPr/>
          </p:nvSpPr>
          <p:spPr>
            <a:xfrm>
              <a:off x="7894320" y="1427479"/>
              <a:ext cx="169512" cy="173255"/>
            </a:xfrm>
            <a:prstGeom prst="star5">
              <a:avLst>
                <a:gd name="adj" fmla="val 21750"/>
                <a:gd name="hf" fmla="val 105146"/>
                <a:gd name="vf" fmla="val 110557"/>
              </a:avLst>
            </a:prstGeom>
            <a:solidFill>
              <a:srgbClr val="FFFF00"/>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DD358543-B9EA-A75E-746B-450A6F454887}"/>
                </a:ext>
              </a:extLst>
            </p:cNvPr>
            <p:cNvSpPr/>
            <p:nvPr/>
          </p:nvSpPr>
          <p:spPr>
            <a:xfrm>
              <a:off x="11015312" y="3553805"/>
              <a:ext cx="186088" cy="193040"/>
            </a:xfrm>
            <a:prstGeom prst="star5">
              <a:avLst/>
            </a:prstGeom>
            <a:solidFill>
              <a:srgbClr val="FFFF00"/>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2D57906E-397F-35B2-4038-E234B25781DE}"/>
              </a:ext>
            </a:extLst>
          </p:cNvPr>
          <p:cNvGrpSpPr/>
          <p:nvPr/>
        </p:nvGrpSpPr>
        <p:grpSpPr>
          <a:xfrm>
            <a:off x="4333828" y="3730630"/>
            <a:ext cx="1762172" cy="1529552"/>
            <a:chOff x="7010676" y="4308318"/>
            <a:chExt cx="2344611" cy="2035104"/>
          </a:xfrm>
        </p:grpSpPr>
        <p:pic>
          <p:nvPicPr>
            <p:cNvPr id="27" name="Picture 26" descr="A purple beaker with a black background&#10;&#10;Description automatically generated">
              <a:extLst>
                <a:ext uri="{FF2B5EF4-FFF2-40B4-BE49-F238E27FC236}">
                  <a16:creationId xmlns:a16="http://schemas.microsoft.com/office/drawing/2014/main" id="{D9B5B494-99DC-1363-77B6-DAA63C551E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676" y="4431948"/>
              <a:ext cx="1911474" cy="1911474"/>
            </a:xfrm>
            <a:prstGeom prst="rect">
              <a:avLst/>
            </a:prstGeom>
          </p:spPr>
        </p:pic>
        <p:pic>
          <p:nvPicPr>
            <p:cNvPr id="25" name="Picture 24" descr="Purple gears on a black background&#10;&#10;Description automatically generated">
              <a:extLst>
                <a:ext uri="{FF2B5EF4-FFF2-40B4-BE49-F238E27FC236}">
                  <a16:creationId xmlns:a16="http://schemas.microsoft.com/office/drawing/2014/main" id="{EA12F654-B64D-07E5-27A0-0C0C76D5F2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5920" y="4308318"/>
              <a:ext cx="1079367" cy="1079367"/>
            </a:xfrm>
            <a:prstGeom prst="rect">
              <a:avLst/>
            </a:prstGeom>
          </p:spPr>
        </p:pic>
      </p:grpSp>
      <p:pic>
        <p:nvPicPr>
          <p:cNvPr id="42" name="Audio 41">
            <a:hlinkClick r:id="" action="ppaction://media"/>
            <a:extLst>
              <a:ext uri="{FF2B5EF4-FFF2-40B4-BE49-F238E27FC236}">
                <a16:creationId xmlns:a16="http://schemas.microsoft.com/office/drawing/2014/main" id="{5AFF7711-5AC0-E12D-D123-526C97D2B8CC}"/>
              </a:ext>
            </a:extLst>
          </p:cNvPr>
          <p:cNvPicPr>
            <a:picLocks noChangeAspect="1"/>
          </p:cNvPicPr>
          <p:nvPr>
            <a:audioFile r:link="rId3"/>
            <p:extLst>
              <p:ext uri="{DAA4B4D4-6D71-4841-9C94-3DE7FCFB9230}">
                <p14:media xmlns:p14="http://schemas.microsoft.com/office/powerpoint/2010/main" r:embed="rId2"/>
              </p:ext>
            </p:extLst>
          </p:nvPr>
        </p:nvPicPr>
        <p:blipFill>
          <a:blip r:embed="rId10"/>
          <a:srcRect l="-203125" t="-203125" r="-203125" b="-203125"/>
          <a:stretch>
            <a:fillRect/>
          </a:stretch>
        </p:blipFill>
        <p:spPr>
          <a:xfrm>
            <a:off x="10052304" y="4718304"/>
            <a:ext cx="2057400" cy="2057400"/>
          </a:xfrm>
          <a:prstGeom prst="ellipse">
            <a:avLst/>
          </a:prstGeom>
        </p:spPr>
      </p:pic>
      <p:pic>
        <p:nvPicPr>
          <p:cNvPr id="2" name="Picture 1" descr="A red text on a black background&#10;&#10;Description automatically generated">
            <a:extLst>
              <a:ext uri="{FF2B5EF4-FFF2-40B4-BE49-F238E27FC236}">
                <a16:creationId xmlns:a16="http://schemas.microsoft.com/office/drawing/2014/main" id="{91E45891-F7A4-17C8-58D8-70515B623C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4" name="Picture 3" descr="A logo with blue text&#10;&#10;Description automatically generated">
            <a:extLst>
              <a:ext uri="{FF2B5EF4-FFF2-40B4-BE49-F238E27FC236}">
                <a16:creationId xmlns:a16="http://schemas.microsoft.com/office/drawing/2014/main" id="{E672E0B1-08A2-5211-0527-976AE2C8FA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2323046834"/>
      </p:ext>
    </p:extLst>
  </p:cSld>
  <p:clrMapOvr>
    <a:masterClrMapping/>
  </p:clrMapOvr>
  <mc:AlternateContent xmlns:mc="http://schemas.openxmlformats.org/markup-compatibility/2006" xmlns:p14="http://schemas.microsoft.com/office/powerpoint/2010/main">
    <mc:Choice Requires="p14">
      <p:transition spd="slow" p14:dur="2000" advTm="62285"/>
    </mc:Choice>
    <mc:Fallback xmlns="">
      <p:transition spd="slow" advTm="62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42"/>
                </p:tgtEl>
              </p:cMediaNode>
            </p:audio>
          </p:childTnLst>
        </p:cTn>
      </p:par>
    </p:tnLst>
  </p:timing>
  <p:extLst>
    <p:ext uri="{E180D4A7-C9FB-4DFB-919C-405C955672EB}">
      <p14:showEvtLst xmlns:p14="http://schemas.microsoft.com/office/powerpoint/2010/main">
        <p14:playEvt time="43" objId="31"/>
        <p14:stopEvt time="58835" objId="31"/>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A8D7F-A1CB-41E2-BDED-6A974DD52750}"/>
              </a:ext>
            </a:extLst>
          </p:cNvPr>
          <p:cNvSpPr>
            <a:spLocks noGrp="1"/>
          </p:cNvSpPr>
          <p:nvPr>
            <p:ph idx="1"/>
          </p:nvPr>
        </p:nvSpPr>
        <p:spPr>
          <a:xfrm>
            <a:off x="0" y="1059897"/>
            <a:ext cx="7400925" cy="5798103"/>
          </a:xfrm>
        </p:spPr>
        <p:txBody>
          <a:bodyPr>
            <a:normAutofit fontScale="92500" lnSpcReduction="20000"/>
          </a:bodyPr>
          <a:lstStyle/>
          <a:p>
            <a:pPr marL="0" indent="0">
              <a:buNone/>
            </a:pPr>
            <a:r>
              <a:rPr lang="en-GB" dirty="0">
                <a:latin typeface="Franklin Gothic Medium Cond" panose="020B0606030402020204" pitchFamily="34" charset="0"/>
              </a:rPr>
              <a:t>This studentship opens many future possibilities:</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The review produced will help researchers decide what method of telomere measurement is best for them</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Setting up NanoTelSeq will allow us to better research the telomere’s role in CKD</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Learning to implement this new workflow will further train all staff involved in the procedure and generate new background information for future substantial funding </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Ultimately, this studentship aims to be another step towards reduce CKD’s global burden, for the patients who need it most</a:t>
            </a:r>
          </a:p>
          <a:p>
            <a:pPr lvl="1"/>
            <a:endParaRPr lang="en-GB" dirty="0"/>
          </a:p>
        </p:txBody>
      </p:sp>
      <p:sp>
        <p:nvSpPr>
          <p:cNvPr id="4" name="Rectangle 3">
            <a:extLst>
              <a:ext uri="{FF2B5EF4-FFF2-40B4-BE49-F238E27FC236}">
                <a16:creationId xmlns:a16="http://schemas.microsoft.com/office/drawing/2014/main" id="{F5ADA4FD-61D5-D7BF-137D-25571F7D50A2}"/>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3AD062D-BF4B-6058-C810-357FB0B71FB0}"/>
              </a:ext>
            </a:extLst>
          </p:cNvPr>
          <p:cNvSpPr txBox="1">
            <a:spLocks/>
          </p:cNvSpPr>
          <p:nvPr/>
        </p:nvSpPr>
        <p:spPr>
          <a:xfrm>
            <a:off x="1877961" y="-265666"/>
            <a:ext cx="7669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Future Directions</a:t>
            </a:r>
          </a:p>
        </p:txBody>
      </p:sp>
      <p:pic>
        <p:nvPicPr>
          <p:cNvPr id="11" name="Picture 10" descr="A purple door with a black background&#10;&#10;Description automatically generated">
            <a:extLst>
              <a:ext uri="{FF2B5EF4-FFF2-40B4-BE49-F238E27FC236}">
                <a16:creationId xmlns:a16="http://schemas.microsoft.com/office/drawing/2014/main" id="{38C2EAEA-9513-AA8E-7039-E2A266950130}"/>
              </a:ext>
            </a:extLst>
          </p:cNvPr>
          <p:cNvPicPr>
            <a:picLocks noChangeAspect="1"/>
          </p:cNvPicPr>
          <p:nvPr/>
        </p:nvPicPr>
        <p:blipFill rotWithShape="1">
          <a:blip r:embed="rId6">
            <a:extLst>
              <a:ext uri="{28A0092B-C50C-407E-A947-70E740481C1C}">
                <a14:useLocalDpi xmlns:a14="http://schemas.microsoft.com/office/drawing/2010/main" val="0"/>
              </a:ext>
            </a:extLst>
          </a:blip>
          <a:srcRect r="67604" b="61607"/>
          <a:stretch/>
        </p:blipFill>
        <p:spPr>
          <a:xfrm>
            <a:off x="6886575" y="264124"/>
            <a:ext cx="3400425" cy="2820930"/>
          </a:xfrm>
          <a:prstGeom prst="rect">
            <a:avLst/>
          </a:prstGeom>
        </p:spPr>
      </p:pic>
      <p:pic>
        <p:nvPicPr>
          <p:cNvPr id="13" name="Picture 12" descr="A person holding a globe&#10;&#10;Description automatically generated">
            <a:extLst>
              <a:ext uri="{FF2B5EF4-FFF2-40B4-BE49-F238E27FC236}">
                <a16:creationId xmlns:a16="http://schemas.microsoft.com/office/drawing/2014/main" id="{D91D9F12-AF81-D611-B078-8727ADBE2C45}"/>
              </a:ext>
            </a:extLst>
          </p:cNvPr>
          <p:cNvPicPr>
            <a:picLocks noChangeAspect="1"/>
          </p:cNvPicPr>
          <p:nvPr/>
        </p:nvPicPr>
        <p:blipFill rotWithShape="1">
          <a:blip r:embed="rId7">
            <a:extLst>
              <a:ext uri="{28A0092B-C50C-407E-A947-70E740481C1C}">
                <a14:useLocalDpi xmlns:a14="http://schemas.microsoft.com/office/drawing/2010/main" val="0"/>
              </a:ext>
            </a:extLst>
          </a:blip>
          <a:srcRect l="37864" t="9416" r="34479" b="37367"/>
          <a:stretch/>
        </p:blipFill>
        <p:spPr>
          <a:xfrm>
            <a:off x="8949088" y="2289019"/>
            <a:ext cx="3509612" cy="4727371"/>
          </a:xfrm>
          <a:prstGeom prst="rect">
            <a:avLst/>
          </a:prstGeom>
        </p:spPr>
      </p:pic>
      <p:pic>
        <p:nvPicPr>
          <p:cNvPr id="18" name="Audio 17">
            <a:hlinkClick r:id="" action="ppaction://media"/>
            <a:extLst>
              <a:ext uri="{FF2B5EF4-FFF2-40B4-BE49-F238E27FC236}">
                <a16:creationId xmlns:a16="http://schemas.microsoft.com/office/drawing/2014/main" id="{E0E8C705-122B-78F1-1B6F-13E95A3EA71F}"/>
              </a:ext>
            </a:extLst>
          </p:cNvPr>
          <p:cNvPicPr>
            <a:picLocks noChangeAspect="1"/>
          </p:cNvPicPr>
          <p:nvPr>
            <a:audioFile r:link="rId3"/>
            <p:extLst>
              <p:ext uri="{DAA4B4D4-6D71-4841-9C94-3DE7FCFB9230}">
                <p14:media xmlns:p14="http://schemas.microsoft.com/office/powerpoint/2010/main" r:embed="rId2"/>
              </p:ext>
            </p:extLst>
          </p:nvPr>
        </p:nvPicPr>
        <p:blipFill>
          <a:blip r:embed="rId8"/>
          <a:srcRect l="-203125" t="-203125" r="-203125" b="-203125"/>
          <a:stretch>
            <a:fillRect/>
          </a:stretch>
        </p:blipFill>
        <p:spPr>
          <a:xfrm>
            <a:off x="10052304" y="4718304"/>
            <a:ext cx="2057400" cy="2057400"/>
          </a:xfrm>
          <a:prstGeom prst="ellipse">
            <a:avLst/>
          </a:prstGeom>
        </p:spPr>
      </p:pic>
      <p:pic>
        <p:nvPicPr>
          <p:cNvPr id="2" name="Picture 1" descr="A red text on a black background&#10;&#10;Description automatically generated">
            <a:extLst>
              <a:ext uri="{FF2B5EF4-FFF2-40B4-BE49-F238E27FC236}">
                <a16:creationId xmlns:a16="http://schemas.microsoft.com/office/drawing/2014/main" id="{177DB1F2-7D12-6D2B-1FA7-416E287D3F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6" name="Picture 5" descr="A logo with blue text&#10;&#10;Description automatically generated">
            <a:extLst>
              <a:ext uri="{FF2B5EF4-FFF2-40B4-BE49-F238E27FC236}">
                <a16:creationId xmlns:a16="http://schemas.microsoft.com/office/drawing/2014/main" id="{05E9F482-EB86-9AB5-2FE5-84285397D3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360214684"/>
      </p:ext>
    </p:extLst>
  </p:cSld>
  <p:clrMapOvr>
    <a:masterClrMapping/>
  </p:clrMapOvr>
  <mc:AlternateContent xmlns:mc="http://schemas.openxmlformats.org/markup-compatibility/2006" xmlns:p14="http://schemas.microsoft.com/office/powerpoint/2010/main">
    <mc:Choice Requires="p14">
      <p:transition spd="slow" p14:dur="2000" advTm="53339"/>
    </mc:Choice>
    <mc:Fallback xmlns="">
      <p:transition spd="slow" advTm="53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8"/>
                </p:tgtEl>
              </p:cMediaNode>
            </p:audio>
          </p:childTnLst>
        </p:cTn>
      </p:par>
    </p:tnLst>
  </p:timing>
  <p:extLst>
    <p:ext uri="{E180D4A7-C9FB-4DFB-919C-405C955672EB}">
      <p14:showEvtLst xmlns:p14="http://schemas.microsoft.com/office/powerpoint/2010/main">
        <p14:playEvt time="44" objId="14"/>
        <p14:stopEvt time="52486" objId="1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3B51335-1ED7-A467-90F7-EF06A35C2C6C}"/>
              </a:ext>
            </a:extLst>
          </p:cNvPr>
          <p:cNvSpPr>
            <a:spLocks noGrp="1"/>
          </p:cNvSpPr>
          <p:nvPr>
            <p:ph type="subTitle" idx="1"/>
          </p:nvPr>
        </p:nvSpPr>
        <p:spPr>
          <a:xfrm>
            <a:off x="1524000" y="4058920"/>
            <a:ext cx="9144000" cy="1655762"/>
          </a:xfrm>
        </p:spPr>
        <p:txBody>
          <a:bodyPr anchor="ctr">
            <a:normAutofit/>
          </a:bodyPr>
          <a:lstStyle/>
          <a:p>
            <a:r>
              <a:rPr lang="en-GB" sz="3600" b="1" i="1" dirty="0">
                <a:solidFill>
                  <a:srgbClr val="FEDA00"/>
                </a:solidFill>
                <a:latin typeface="Franklin Gothic Medium Cond" panose="020B0606030402020204" pitchFamily="34" charset="0"/>
              </a:rPr>
              <a:t>Without research there is no progress</a:t>
            </a:r>
            <a:br>
              <a:rPr lang="en-GB" sz="3600" b="1" i="1" dirty="0">
                <a:solidFill>
                  <a:srgbClr val="FEDA00"/>
                </a:solidFill>
                <a:latin typeface="Franklin Gothic Medium Cond" panose="020B0606030402020204" pitchFamily="34" charset="0"/>
              </a:rPr>
            </a:br>
            <a:r>
              <a:rPr lang="en-GB" sz="3600" b="1" i="1" dirty="0">
                <a:solidFill>
                  <a:srgbClr val="FEDA00"/>
                </a:solidFill>
                <a:latin typeface="Franklin Gothic Medium Cond" panose="020B0606030402020204" pitchFamily="34" charset="0"/>
              </a:rPr>
              <a:t>and without progress there is no hope.</a:t>
            </a:r>
          </a:p>
        </p:txBody>
      </p:sp>
      <p:grpSp>
        <p:nvGrpSpPr>
          <p:cNvPr id="14" name="Group 13">
            <a:extLst>
              <a:ext uri="{FF2B5EF4-FFF2-40B4-BE49-F238E27FC236}">
                <a16:creationId xmlns:a16="http://schemas.microsoft.com/office/drawing/2014/main" id="{6008FE82-291C-34C3-5218-29336170AA63}"/>
              </a:ext>
            </a:extLst>
          </p:cNvPr>
          <p:cNvGrpSpPr/>
          <p:nvPr/>
        </p:nvGrpSpPr>
        <p:grpSpPr>
          <a:xfrm>
            <a:off x="2367281" y="954174"/>
            <a:ext cx="7559040" cy="4088252"/>
            <a:chOff x="2367281" y="476654"/>
            <a:chExt cx="7559040" cy="4088252"/>
          </a:xfrm>
        </p:grpSpPr>
        <p:pic>
          <p:nvPicPr>
            <p:cNvPr id="11" name="Picture 10" descr="A blue and yellow logo&#10;&#10;Description automatically generated">
              <a:extLst>
                <a:ext uri="{FF2B5EF4-FFF2-40B4-BE49-F238E27FC236}">
                  <a16:creationId xmlns:a16="http://schemas.microsoft.com/office/drawing/2014/main" id="{8082D79E-D0DB-34B5-84F2-239D809E069A}"/>
                </a:ext>
              </a:extLst>
            </p:cNvPr>
            <p:cNvPicPr>
              <a:picLocks noChangeAspect="1"/>
            </p:cNvPicPr>
            <p:nvPr/>
          </p:nvPicPr>
          <p:blipFill rotWithShape="1">
            <a:blip r:embed="rId3">
              <a:extLst>
                <a:ext uri="{28A0092B-C50C-407E-A947-70E740481C1C}">
                  <a14:useLocalDpi xmlns:a14="http://schemas.microsoft.com/office/drawing/2010/main" val="0"/>
                </a:ext>
              </a:extLst>
            </a:blip>
            <a:srcRect b="31512"/>
            <a:stretch/>
          </p:blipFill>
          <p:spPr>
            <a:xfrm>
              <a:off x="4174918" y="476654"/>
              <a:ext cx="3842163" cy="2799946"/>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2F88210D-339B-B240-B346-328F37F219D1}"/>
                </a:ext>
              </a:extLst>
            </p:cNvPr>
            <p:cNvPicPr>
              <a:picLocks noChangeAspect="1"/>
            </p:cNvPicPr>
            <p:nvPr/>
          </p:nvPicPr>
          <p:blipFill rotWithShape="1">
            <a:blip r:embed="rId3">
              <a:extLst>
                <a:ext uri="{28A0092B-C50C-407E-A947-70E740481C1C}">
                  <a14:useLocalDpi xmlns:a14="http://schemas.microsoft.com/office/drawing/2010/main" val="0"/>
                </a:ext>
              </a:extLst>
            </a:blip>
            <a:srcRect t="68488"/>
            <a:stretch/>
          </p:blipFill>
          <p:spPr>
            <a:xfrm>
              <a:off x="2367281" y="3276600"/>
              <a:ext cx="7559040" cy="1288306"/>
            </a:xfrm>
            <a:prstGeom prst="rect">
              <a:avLst/>
            </a:prstGeom>
          </p:spPr>
        </p:pic>
      </p:grpSp>
    </p:spTree>
    <p:extLst>
      <p:ext uri="{BB962C8B-B14F-4D97-AF65-F5344CB8AC3E}">
        <p14:creationId xmlns:p14="http://schemas.microsoft.com/office/powerpoint/2010/main" val="1692116814"/>
      </p:ext>
    </p:extLst>
  </p:cSld>
  <p:clrMapOvr>
    <a:masterClrMapping/>
  </p:clrMapOvr>
  <mc:AlternateContent xmlns:mc="http://schemas.openxmlformats.org/markup-compatibility/2006" xmlns:p14="http://schemas.microsoft.com/office/powerpoint/2010/main">
    <mc:Choice Requires="p14">
      <p:transition spd="slow" p14:dur="2000" advTm="19311"/>
    </mc:Choice>
    <mc:Fallback xmlns="">
      <p:transition spd="slow" advTm="19311"/>
    </mc:Fallback>
  </mc:AlternateContent>
  <p:extLst>
    <p:ext uri="{E180D4A7-C9FB-4DFB-919C-405C955672EB}">
      <p14:showEvtLst xmlns:p14="http://schemas.microsoft.com/office/powerpoint/2010/main">
        <p14:playEvt time="9" objId="5"/>
        <p14:stopEvt time="18478"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9DD3"/>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B469681-E9C9-1168-9701-AF7A66932BF2}"/>
              </a:ext>
            </a:extLst>
          </p:cNvPr>
          <p:cNvSpPr/>
          <p:nvPr/>
        </p:nvSpPr>
        <p:spPr>
          <a:xfrm>
            <a:off x="3576000" y="82829"/>
            <a:ext cx="5040000" cy="50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FC4B461-5281-14DE-F201-5B8AFF4C2D93}"/>
              </a:ext>
            </a:extLst>
          </p:cNvPr>
          <p:cNvSpPr>
            <a:spLocks noGrp="1"/>
          </p:cNvSpPr>
          <p:nvPr>
            <p:ph type="subTitle" idx="1"/>
          </p:nvPr>
        </p:nvSpPr>
        <p:spPr>
          <a:xfrm>
            <a:off x="1524000" y="5344210"/>
            <a:ext cx="9144000" cy="1655762"/>
          </a:xfrm>
        </p:spPr>
        <p:txBody>
          <a:bodyPr/>
          <a:lstStyle/>
          <a:p>
            <a:r>
              <a:rPr lang="en-GB" b="1" dirty="0">
                <a:solidFill>
                  <a:schemeClr val="bg1"/>
                </a:solidFill>
                <a:latin typeface="Bahnschrift SemiBold SemiConden" panose="020B0502040204020203" pitchFamily="34" charset="0"/>
              </a:rPr>
              <a:t>If you have any questions, please don’t hesitate to email: </a:t>
            </a:r>
            <a:r>
              <a:rPr lang="en-GB" b="1" dirty="0">
                <a:solidFill>
                  <a:schemeClr val="bg1"/>
                </a:solidFill>
                <a:latin typeface="Bahnschrift SemiBold SemiConden" panose="020B0502040204020203" pitchFamily="34" charset="0"/>
                <a:hlinkClick r:id="rId3"/>
              </a:rPr>
              <a:t>tcoulter03@qub.ac.uk</a:t>
            </a:r>
            <a:endParaRPr lang="en-GB" b="1" dirty="0">
              <a:solidFill>
                <a:schemeClr val="bg1"/>
              </a:solidFill>
              <a:latin typeface="Bahnschrift SemiBold SemiConden" panose="020B0502040204020203" pitchFamily="34" charset="0"/>
            </a:endParaRPr>
          </a:p>
          <a:p>
            <a:r>
              <a:rPr lang="en-GB" b="1" dirty="0">
                <a:solidFill>
                  <a:schemeClr val="bg1"/>
                </a:solidFill>
                <a:latin typeface="Bahnschrift SemiBold SemiConden" panose="020B0502040204020203" pitchFamily="34" charset="0"/>
                <a:hlinkClick r:id="rId4"/>
              </a:rPr>
              <a:t>nephres@qub.ac.uk</a:t>
            </a:r>
            <a:endParaRPr lang="en-GB" b="1" dirty="0">
              <a:solidFill>
                <a:schemeClr val="bg1"/>
              </a:solidFill>
              <a:latin typeface="Bahnschrift SemiBold SemiConden" panose="020B0502040204020203" pitchFamily="34" charset="0"/>
            </a:endParaRPr>
          </a:p>
          <a:p>
            <a:endParaRPr lang="en-GB" b="1" dirty="0">
              <a:solidFill>
                <a:schemeClr val="bg1"/>
              </a:solidFill>
              <a:latin typeface="Bahnschrift SemiBold SemiConden" panose="020B0502040204020203" pitchFamily="34" charset="0"/>
            </a:endParaRPr>
          </a:p>
          <a:p>
            <a:endParaRPr lang="en-GB" b="1" dirty="0">
              <a:solidFill>
                <a:schemeClr val="bg1"/>
              </a:solidFill>
              <a:latin typeface="Bahnschrift SemiBold SemiConden" panose="020B0502040204020203" pitchFamily="34" charset="0"/>
            </a:endParaRPr>
          </a:p>
        </p:txBody>
      </p:sp>
      <p:pic>
        <p:nvPicPr>
          <p:cNvPr id="7" name="Picture 6" descr="A black background with a black square&#10;&#10;Description automatically generated">
            <a:extLst>
              <a:ext uri="{FF2B5EF4-FFF2-40B4-BE49-F238E27FC236}">
                <a16:creationId xmlns:a16="http://schemas.microsoft.com/office/drawing/2014/main" id="{9DFD39CF-734B-D6BB-DAD3-A5A59D8914E2}"/>
              </a:ext>
            </a:extLst>
          </p:cNvPr>
          <p:cNvPicPr>
            <a:picLocks noChangeAspect="1"/>
          </p:cNvPicPr>
          <p:nvPr/>
        </p:nvPicPr>
        <p:blipFill rotWithShape="1">
          <a:blip r:embed="rId5">
            <a:extLst>
              <a:ext uri="{28A0092B-C50C-407E-A947-70E740481C1C}">
                <a14:useLocalDpi xmlns:a14="http://schemas.microsoft.com/office/drawing/2010/main" val="0"/>
              </a:ext>
            </a:extLst>
          </a:blip>
          <a:srcRect l="18093" t="21474" r="17627" b="20000"/>
          <a:stretch/>
        </p:blipFill>
        <p:spPr>
          <a:xfrm>
            <a:off x="3843688" y="590643"/>
            <a:ext cx="4504624" cy="4101373"/>
          </a:xfrm>
          <a:prstGeom prst="rect">
            <a:avLst/>
          </a:prstGeom>
          <a:noFill/>
        </p:spPr>
      </p:pic>
    </p:spTree>
    <p:extLst>
      <p:ext uri="{BB962C8B-B14F-4D97-AF65-F5344CB8AC3E}">
        <p14:creationId xmlns:p14="http://schemas.microsoft.com/office/powerpoint/2010/main" val="782031795"/>
      </p:ext>
    </p:extLst>
  </p:cSld>
  <p:clrMapOvr>
    <a:masterClrMapping/>
  </p:clrMapOvr>
  <mc:AlternateContent xmlns:mc="http://schemas.openxmlformats.org/markup-compatibility/2006" xmlns:p14="http://schemas.microsoft.com/office/powerpoint/2010/main">
    <mc:Choice Requires="p14">
      <p:transition spd="slow" p14:dur="2000" advTm="19311"/>
    </mc:Choice>
    <mc:Fallback xmlns="">
      <p:transition spd="slow" advTm="19311"/>
    </mc:Fallback>
  </mc:AlternateContent>
  <p:extLst>
    <p:ext uri="{E180D4A7-C9FB-4DFB-919C-405C955672EB}">
      <p14:showEvtLst xmlns:p14="http://schemas.microsoft.com/office/powerpoint/2010/main">
        <p14:playEvt time="9" objId="5"/>
        <p14:stopEvt time="18478"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9DD3"/>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DD42F2E-9D6A-DB68-D27C-A0AA81B42F43}"/>
              </a:ext>
            </a:extLst>
          </p:cNvPr>
          <p:cNvSpPr>
            <a:spLocks noChangeArrowheads="1"/>
          </p:cNvSpPr>
          <p:nvPr/>
        </p:nvSpPr>
        <p:spPr bwMode="auto">
          <a:xfrm>
            <a:off x="0" y="435216"/>
            <a:ext cx="118745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	Group IGODW. KDIGO 2020 Clinical Practice Guideline for Diabetes Management in Chronic Kidney Disease. 2020;</a:t>
            </a:r>
            <a:endParaRPr kumimoji="0" lang="en-GB"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	Ekanayake IU, Herath D. Chronic Kidney Disease Prediction Using Machine Learning Methods.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MERCon</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2020 - 6th International Multidisciplinary Moratuwa Engineering 	Research Conference, 	Proceedings. 2020 Jul 1;260–5.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	Foreman KJ, Marquez N,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Dolgert</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Fukutaki</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K,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Fullman</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N, McGaughey M, et al. Forecasting life expectancy, years of life lost, and all-cause and cause-specific mortality for 250 	causes of death: reference and alternative scenarios for 2016–40 for 195 countries and territories. The Lancet. 2018 Jul;392(10159):2052–90.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	</a:t>
            </a:r>
            <a:r>
              <a:rPr kumimoji="0" lang="en-GB" altLang="en-US" sz="1200" b="0" i="0"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Kidney Research UK. Economics of Kidney Disease [Internet]. 2023 [cited 2023 Jul 3]. Available from: https://www.kidneyresearchuk.org/wp-	content/uploads/2023/06/Economics-of-Kidney-Disease-full-report_accessible.pdf</a:t>
            </a:r>
            <a:endParaRPr kumimoji="0" lang="en-GB" altLang="en-US" sz="900" b="0" i="0"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	</a:t>
            </a:r>
            <a:r>
              <a:rPr kumimoji="0" lang="fr-FR"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Soudet</a:t>
            </a:r>
            <a:r>
              <a:rPr kumimoji="0" lang="fr-FR"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J, Jolivet P, Teixeira MT. </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Elucidation of the DNA end-replication problem in Saccharomyces cerevisiae. Mol Cell. 2014 Jul;53(6):954–64.</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	Shay JW. Role of Telomeres and Telomerase in Aging and Cancer.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Levstek</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Podkrajšek</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KT. Telomere Attrition in Chronic Kidney Diseases. </a:t>
            </a:r>
            <a:r>
              <a:rPr kumimoji="0" lang="fr-FR"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Antioxidants</a:t>
            </a:r>
            <a:r>
              <a:rPr kumimoji="0" lang="fr-FR"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2023, Vol 12, Page 579. 2023 Jul;12(3):579.</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	Shay J. The role of telomeres and telomerase in the pathology of human cancer and aging: Pathology: Vol 38, No 2.</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9.	Roger L, Tomas F,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Gire</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V. Mechanisms and Regulation of Cellular Senescence. Int J Mol Sci. 2021 Jul;22(23).</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Kitada</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K, Nakano D,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Ohsaki</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 Hitomi H, Minamino T,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Yatabe</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J, et al.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Hyperglycemia</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causes cellular senescence via a SGLT2- and p21-dependent pathway in proximal tubules in 	the early stage of diabetic nephropathy. J Diabetes Complications. 2014;28(5):604–11.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	Docherty MH, Baird DP, Hughes J,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Ferenbach</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DA. Cellular Senescence and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Senotherapies</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the Kidney: Current Evidence and Future Directions. Front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Pharmacol</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2020 	Jul;11:755.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12.	Bansal N,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Whooley</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MA, Regan M, McCulloch CE, Ix JH,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Epel</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et al. Association between kidney function and telomere length: the Heart and Soul Study. Am J Nephrol. 2012 	Jul;36(5):405.</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Astrup</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AS, Tarnow L,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Jorsal</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Lajer</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M,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Nzietchueng</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Benetos</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et al. Telomere length predicts all-cause mortality in patients with type 1 diabetes.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Diabetologia</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2010;53:45–8.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14.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Fyhrquist</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F,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Tiitu</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Saijonmaa</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Forsblom</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Groop</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PH. Telomere length and progression of diabetic nephropathy in patients with type 1 diabetes. J Intern Med. 2010 	Jul;267(3):278–86.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	Fazzini F, Lamina C,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Raschenberger</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J,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Schultheiss</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UT,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Kotsis</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F,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Schönherr</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 et al. Results from the German Chronic Kidney Disease (GCKD) study support association of relative 	telomere length with mortality in a large cohort of patients with moderate chronic kidney disease. Kidney Int. 2020 Jul;98(2):488–97.</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16.	Gurung RL, M Y, Liu S, Liu JJ, Lim SC. Short Leukocyte Telomere Length Predicts Albuminuria Progression in Individuals With Type 2 Diabetes. Kidney Int Rep. 2017 Jul;3(3):592–	601.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17.	Park S, Lee S, Kim Y, Cho S, Kim K, Kim YC, et al. A Mendelian randomization study found causal linkage between telomere attrition and chronic kidney disease. Kidney Int. 	2021 Jul;100(5):1063–70.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18.	Shay JW, Lai TP, Wright WE. Comparison of telomere length measurement methods.</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19.	Aubert G, Hills M,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Lansdorp</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PM. Telomere length measurement-caveats and a critical assessment of the available technologies and tools.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Mutat</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Res. 2012 Feb 1;730(1–2):59–	67.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Nussey</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DH, Baird D, Barrett E, Boner W,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Fairlie</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J, Gemmell N, et al. Measuring telomere length and telomere dynamics in evolutionary biology and ecology. Methods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Ecol</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Evol</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2014;5(4):299–310.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21.	Nakagawa S, Gemmell NJ, Burke T. Measuring vertebrate telomeres: applications and limitations. Mol Ecol. 2004 Sep;13(9):2523–33.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22.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Smoom</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 May C, Ortiz V, </a:t>
            </a:r>
            <a:r>
              <a:rPr kumimoji="0" lang="en-GB" altLang="en-US" sz="12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Tigue</a:t>
            </a:r>
            <a:r>
              <a:rPr kumimoji="0" lang="en-GB" altLang="en-US" sz="1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M, Kolev H, Rowe M, et al. Telomouse -a mouse model with human-length telomeres generated by a single amino acid change in RTEL1. 2023. </a:t>
            </a:r>
            <a:endParaRPr kumimoji="0" lang="en-GB"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dirty="0">
              <a:ln>
                <a:noFill/>
              </a:ln>
              <a:solidFill>
                <a:schemeClr val="bg1"/>
              </a:solidFill>
              <a:effectLst/>
              <a:latin typeface="Arial" panose="020B0604020202020204" pitchFamily="34" charset="0"/>
            </a:endParaRPr>
          </a:p>
        </p:txBody>
      </p:sp>
      <p:sp>
        <p:nvSpPr>
          <p:cNvPr id="6" name="Title 5">
            <a:extLst>
              <a:ext uri="{FF2B5EF4-FFF2-40B4-BE49-F238E27FC236}">
                <a16:creationId xmlns:a16="http://schemas.microsoft.com/office/drawing/2014/main" id="{9930AF85-900B-F08C-2F5F-06326A374DBD}"/>
              </a:ext>
            </a:extLst>
          </p:cNvPr>
          <p:cNvSpPr>
            <a:spLocks noGrp="1"/>
          </p:cNvSpPr>
          <p:nvPr>
            <p:ph type="title"/>
          </p:nvPr>
        </p:nvSpPr>
        <p:spPr>
          <a:xfrm>
            <a:off x="0" y="-409575"/>
            <a:ext cx="10515600" cy="1325563"/>
          </a:xfrm>
        </p:spPr>
        <p:txBody>
          <a:bodyPr/>
          <a:lstStyle/>
          <a:p>
            <a:r>
              <a:rPr lang="en-GB" sz="4000" b="1" u="sng" dirty="0">
                <a:solidFill>
                  <a:schemeClr val="bg1"/>
                </a:solidFill>
                <a:latin typeface="Franklin Gothic Medium Cond" panose="020B0606030402020204" pitchFamily="34" charset="0"/>
              </a:rPr>
              <a:t>Bibliography</a:t>
            </a:r>
            <a:endParaRPr lang="en-GB" b="1" u="sng"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250838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1A41EA5-1CB3-306B-BEE9-6D91AA8CCC83}"/>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E67B58-3CA2-57EF-7143-4A935B8BD640}"/>
              </a:ext>
            </a:extLst>
          </p:cNvPr>
          <p:cNvSpPr>
            <a:spLocks noGrp="1"/>
          </p:cNvSpPr>
          <p:nvPr>
            <p:ph type="title"/>
          </p:nvPr>
        </p:nvSpPr>
        <p:spPr>
          <a:xfrm>
            <a:off x="1877961" y="-265666"/>
            <a:ext cx="7659330" cy="1325563"/>
          </a:xfrm>
        </p:spPr>
        <p:txBody>
          <a:bodyPr/>
          <a:lstStyle/>
          <a:p>
            <a:pPr algn="ctr"/>
            <a:r>
              <a:rPr lang="en-GB" b="1" dirty="0">
                <a:latin typeface="Franklin Gothic Medium Cond" panose="020B0606030402020204" pitchFamily="34" charset="0"/>
              </a:rPr>
              <a:t>Chronic Kidney Disease</a:t>
            </a:r>
          </a:p>
        </p:txBody>
      </p:sp>
      <p:sp>
        <p:nvSpPr>
          <p:cNvPr id="3" name="Content Placeholder 2">
            <a:extLst>
              <a:ext uri="{FF2B5EF4-FFF2-40B4-BE49-F238E27FC236}">
                <a16:creationId xmlns:a16="http://schemas.microsoft.com/office/drawing/2014/main" id="{7C3F6185-CF33-F03A-1218-4ACFA0E7EB4C}"/>
              </a:ext>
            </a:extLst>
          </p:cNvPr>
          <p:cNvSpPr>
            <a:spLocks noGrp="1"/>
          </p:cNvSpPr>
          <p:nvPr>
            <p:ph idx="1"/>
          </p:nvPr>
        </p:nvSpPr>
        <p:spPr>
          <a:xfrm>
            <a:off x="0" y="983955"/>
            <a:ext cx="12200823" cy="426666"/>
          </a:xfrm>
        </p:spPr>
        <p:txBody>
          <a:bodyPr>
            <a:normAutofit/>
          </a:bodyPr>
          <a:lstStyle/>
          <a:p>
            <a:pPr marL="0" indent="0" algn="ctr">
              <a:buNone/>
            </a:pPr>
            <a:r>
              <a:rPr lang="en-GB" sz="2000" dirty="0">
                <a:latin typeface="Franklin Gothic Medium Cond" panose="020B0606030402020204" pitchFamily="34" charset="0"/>
              </a:rPr>
              <a:t>“An abnormality of kidney structure or function present for longer than 3 months and affecting a patient’s health” [1]</a:t>
            </a:r>
          </a:p>
        </p:txBody>
      </p:sp>
      <p:pic>
        <p:nvPicPr>
          <p:cNvPr id="17" name="Picture 16" descr="Diagram of kidneys and a drop of water&#10;&#10;Description automatically generated">
            <a:extLst>
              <a:ext uri="{FF2B5EF4-FFF2-40B4-BE49-F238E27FC236}">
                <a16:creationId xmlns:a16="http://schemas.microsoft.com/office/drawing/2014/main" id="{8EB6F5B3-2FF7-5F6D-CCCC-FE00BE9B1D7F}"/>
              </a:ext>
            </a:extLst>
          </p:cNvPr>
          <p:cNvPicPr>
            <a:picLocks noChangeAspect="1"/>
          </p:cNvPicPr>
          <p:nvPr/>
        </p:nvPicPr>
        <p:blipFill rotWithShape="1">
          <a:blip r:embed="rId4">
            <a:extLst>
              <a:ext uri="{28A0092B-C50C-407E-A947-70E740481C1C}">
                <a14:useLocalDpi xmlns:a14="http://schemas.microsoft.com/office/drawing/2010/main" val="0"/>
              </a:ext>
            </a:extLst>
          </a:blip>
          <a:srcRect b="68564"/>
          <a:stretch/>
        </p:blipFill>
        <p:spPr>
          <a:xfrm>
            <a:off x="87992" y="1600297"/>
            <a:ext cx="5886088" cy="1428653"/>
          </a:xfrm>
          <a:prstGeom prst="rect">
            <a:avLst/>
          </a:prstGeom>
        </p:spPr>
      </p:pic>
      <p:grpSp>
        <p:nvGrpSpPr>
          <p:cNvPr id="36" name="Group 35">
            <a:extLst>
              <a:ext uri="{FF2B5EF4-FFF2-40B4-BE49-F238E27FC236}">
                <a16:creationId xmlns:a16="http://schemas.microsoft.com/office/drawing/2014/main" id="{003EB343-CD5E-94AC-5656-DEA8432F5C8A}"/>
              </a:ext>
            </a:extLst>
          </p:cNvPr>
          <p:cNvGrpSpPr/>
          <p:nvPr/>
        </p:nvGrpSpPr>
        <p:grpSpPr>
          <a:xfrm>
            <a:off x="6217920" y="1689332"/>
            <a:ext cx="5886088" cy="4378322"/>
            <a:chOff x="6217920" y="1689332"/>
            <a:chExt cx="5886088" cy="4378322"/>
          </a:xfrm>
        </p:grpSpPr>
        <p:grpSp>
          <p:nvGrpSpPr>
            <p:cNvPr id="26" name="Group 25">
              <a:extLst>
                <a:ext uri="{FF2B5EF4-FFF2-40B4-BE49-F238E27FC236}">
                  <a16:creationId xmlns:a16="http://schemas.microsoft.com/office/drawing/2014/main" id="{326DD8CD-04A2-3086-E3CE-4E017439DF12}"/>
                </a:ext>
              </a:extLst>
            </p:cNvPr>
            <p:cNvGrpSpPr/>
            <p:nvPr/>
          </p:nvGrpSpPr>
          <p:grpSpPr>
            <a:xfrm>
              <a:off x="6217920" y="1689332"/>
              <a:ext cx="5886088" cy="4378322"/>
              <a:chOff x="6217920" y="1689332"/>
              <a:chExt cx="5886088" cy="4378322"/>
            </a:xfrm>
          </p:grpSpPr>
          <p:grpSp>
            <p:nvGrpSpPr>
              <p:cNvPr id="23" name="Group 22">
                <a:extLst>
                  <a:ext uri="{FF2B5EF4-FFF2-40B4-BE49-F238E27FC236}">
                    <a16:creationId xmlns:a16="http://schemas.microsoft.com/office/drawing/2014/main" id="{262A4286-0B02-4F12-BDD5-B9FE65D22F14}"/>
                  </a:ext>
                </a:extLst>
              </p:cNvPr>
              <p:cNvGrpSpPr/>
              <p:nvPr/>
            </p:nvGrpSpPr>
            <p:grpSpPr>
              <a:xfrm>
                <a:off x="6217920" y="1689332"/>
                <a:ext cx="5886088" cy="4378322"/>
                <a:chOff x="6217920" y="1689332"/>
                <a:chExt cx="5886088" cy="4378322"/>
              </a:xfrm>
            </p:grpSpPr>
            <p:grpSp>
              <p:nvGrpSpPr>
                <p:cNvPr id="20" name="Group 19">
                  <a:extLst>
                    <a:ext uri="{FF2B5EF4-FFF2-40B4-BE49-F238E27FC236}">
                      <a16:creationId xmlns:a16="http://schemas.microsoft.com/office/drawing/2014/main" id="{88480DEC-9907-15BA-758D-ED1AB705FDE4}"/>
                    </a:ext>
                  </a:extLst>
                </p:cNvPr>
                <p:cNvGrpSpPr/>
                <p:nvPr/>
              </p:nvGrpSpPr>
              <p:grpSpPr>
                <a:xfrm>
                  <a:off x="6217920" y="1689332"/>
                  <a:ext cx="5886088" cy="4378322"/>
                  <a:chOff x="6217920" y="1689332"/>
                  <a:chExt cx="5886088" cy="4378322"/>
                </a:xfrm>
              </p:grpSpPr>
              <p:pic>
                <p:nvPicPr>
                  <p:cNvPr id="7" name="Picture 6" descr="A screen shot of a chart&#10;&#10;Description automatically generated">
                    <a:extLst>
                      <a:ext uri="{FF2B5EF4-FFF2-40B4-BE49-F238E27FC236}">
                        <a16:creationId xmlns:a16="http://schemas.microsoft.com/office/drawing/2014/main" id="{7846F1D6-C5CD-34E4-E339-007F0DDE7664}"/>
                      </a:ext>
                    </a:extLst>
                  </p:cNvPr>
                  <p:cNvPicPr>
                    <a:picLocks noChangeAspect="1"/>
                  </p:cNvPicPr>
                  <p:nvPr/>
                </p:nvPicPr>
                <p:blipFill rotWithShape="1">
                  <a:blip r:embed="rId5">
                    <a:extLst>
                      <a:ext uri="{28A0092B-C50C-407E-A947-70E740481C1C}">
                        <a14:useLocalDpi xmlns:a14="http://schemas.microsoft.com/office/drawing/2010/main" val="0"/>
                      </a:ext>
                    </a:extLst>
                  </a:blip>
                  <a:srcRect l="1930" t="2656" r="1534" b="2420"/>
                  <a:stretch/>
                </p:blipFill>
                <p:spPr>
                  <a:xfrm>
                    <a:off x="6217920" y="1689332"/>
                    <a:ext cx="5886088" cy="4378322"/>
                  </a:xfrm>
                  <a:prstGeom prst="rect">
                    <a:avLst/>
                  </a:prstGeom>
                </p:spPr>
              </p:pic>
              <p:pic>
                <p:nvPicPr>
                  <p:cNvPr id="19" name="Picture 18">
                    <a:extLst>
                      <a:ext uri="{FF2B5EF4-FFF2-40B4-BE49-F238E27FC236}">
                        <a16:creationId xmlns:a16="http://schemas.microsoft.com/office/drawing/2014/main" id="{48015FBA-E640-036F-BBAC-A544B6109DD5}"/>
                      </a:ext>
                    </a:extLst>
                  </p:cNvPr>
                  <p:cNvPicPr>
                    <a:picLocks noChangeAspect="1"/>
                  </p:cNvPicPr>
                  <p:nvPr/>
                </p:nvPicPr>
                <p:blipFill>
                  <a:blip r:embed="rId6"/>
                  <a:stretch>
                    <a:fillRect/>
                  </a:stretch>
                </p:blipFill>
                <p:spPr>
                  <a:xfrm>
                    <a:off x="7211201" y="4357680"/>
                    <a:ext cx="551039" cy="133081"/>
                  </a:xfrm>
                  <a:prstGeom prst="rect">
                    <a:avLst/>
                  </a:prstGeom>
                </p:spPr>
              </p:pic>
            </p:grpSp>
            <p:pic>
              <p:nvPicPr>
                <p:cNvPr id="22" name="Picture 21">
                  <a:extLst>
                    <a:ext uri="{FF2B5EF4-FFF2-40B4-BE49-F238E27FC236}">
                      <a16:creationId xmlns:a16="http://schemas.microsoft.com/office/drawing/2014/main" id="{7A285B0A-02F1-223E-46F9-7ECE4410E69E}"/>
                    </a:ext>
                  </a:extLst>
                </p:cNvPr>
                <p:cNvPicPr>
                  <a:picLocks noChangeAspect="1"/>
                </p:cNvPicPr>
                <p:nvPr/>
              </p:nvPicPr>
              <p:blipFill>
                <a:blip r:embed="rId7"/>
                <a:stretch>
                  <a:fillRect/>
                </a:stretch>
              </p:blipFill>
              <p:spPr>
                <a:xfrm>
                  <a:off x="7686957" y="4202395"/>
                  <a:ext cx="150566" cy="177453"/>
                </a:xfrm>
                <a:prstGeom prst="rect">
                  <a:avLst/>
                </a:prstGeom>
              </p:spPr>
            </p:pic>
          </p:grpSp>
          <p:pic>
            <p:nvPicPr>
              <p:cNvPr id="25" name="Picture 24">
                <a:extLst>
                  <a:ext uri="{FF2B5EF4-FFF2-40B4-BE49-F238E27FC236}">
                    <a16:creationId xmlns:a16="http://schemas.microsoft.com/office/drawing/2014/main" id="{43D6201D-F81F-2DEA-6480-29B768EEBA4E}"/>
                  </a:ext>
                </a:extLst>
              </p:cNvPr>
              <p:cNvPicPr>
                <a:picLocks noChangeAspect="1"/>
              </p:cNvPicPr>
              <p:nvPr/>
            </p:nvPicPr>
            <p:blipFill>
              <a:blip r:embed="rId8"/>
              <a:stretch>
                <a:fillRect/>
              </a:stretch>
            </p:blipFill>
            <p:spPr>
              <a:xfrm>
                <a:off x="7178527" y="4211285"/>
                <a:ext cx="619197" cy="135789"/>
              </a:xfrm>
              <a:prstGeom prst="rect">
                <a:avLst/>
              </a:prstGeom>
            </p:spPr>
          </p:pic>
        </p:grpSp>
        <p:pic>
          <p:nvPicPr>
            <p:cNvPr id="35" name="Picture 34">
              <a:extLst>
                <a:ext uri="{FF2B5EF4-FFF2-40B4-BE49-F238E27FC236}">
                  <a16:creationId xmlns:a16="http://schemas.microsoft.com/office/drawing/2014/main" id="{27121B6A-D51B-3E02-E9B2-1747B323BCCB}"/>
                </a:ext>
              </a:extLst>
            </p:cNvPr>
            <p:cNvPicPr>
              <a:picLocks noChangeAspect="1"/>
            </p:cNvPicPr>
            <p:nvPr/>
          </p:nvPicPr>
          <p:blipFill>
            <a:blip r:embed="rId9"/>
            <a:stretch>
              <a:fillRect/>
            </a:stretch>
          </p:blipFill>
          <p:spPr>
            <a:xfrm>
              <a:off x="7074352" y="4114150"/>
              <a:ext cx="123131" cy="243530"/>
            </a:xfrm>
            <a:prstGeom prst="rect">
              <a:avLst/>
            </a:prstGeom>
          </p:spPr>
        </p:pic>
      </p:grpSp>
      <p:pic>
        <p:nvPicPr>
          <p:cNvPr id="38" name="Picture 37" descr="Diagram of kidneys and a drop of water&#10;&#10;Description automatically generated">
            <a:extLst>
              <a:ext uri="{FF2B5EF4-FFF2-40B4-BE49-F238E27FC236}">
                <a16:creationId xmlns:a16="http://schemas.microsoft.com/office/drawing/2014/main" id="{1B22BA2D-2195-0F0E-724B-2F7153C0359D}"/>
              </a:ext>
            </a:extLst>
          </p:cNvPr>
          <p:cNvPicPr>
            <a:picLocks noChangeAspect="1"/>
          </p:cNvPicPr>
          <p:nvPr/>
        </p:nvPicPr>
        <p:blipFill rotWithShape="1">
          <a:blip r:embed="rId4">
            <a:extLst>
              <a:ext uri="{28A0092B-C50C-407E-A947-70E740481C1C}">
                <a14:useLocalDpi xmlns:a14="http://schemas.microsoft.com/office/drawing/2010/main" val="0"/>
              </a:ext>
            </a:extLst>
          </a:blip>
          <a:srcRect l="34695" t="31424" r="33371" b="42966"/>
          <a:stretch/>
        </p:blipFill>
        <p:spPr>
          <a:xfrm>
            <a:off x="2130361" y="3028950"/>
            <a:ext cx="1879634" cy="1163926"/>
          </a:xfrm>
          <a:prstGeom prst="rect">
            <a:avLst/>
          </a:prstGeom>
        </p:spPr>
      </p:pic>
      <p:pic>
        <p:nvPicPr>
          <p:cNvPr id="39" name="Picture 38" descr="Diagram of kidneys and a drop of water&#10;&#10;Description automatically generated">
            <a:extLst>
              <a:ext uri="{FF2B5EF4-FFF2-40B4-BE49-F238E27FC236}">
                <a16:creationId xmlns:a16="http://schemas.microsoft.com/office/drawing/2014/main" id="{EE198FFA-BC54-E40E-3DA2-DC17EEA4BBE0}"/>
              </a:ext>
            </a:extLst>
          </p:cNvPr>
          <p:cNvPicPr>
            <a:picLocks noChangeAspect="1"/>
          </p:cNvPicPr>
          <p:nvPr/>
        </p:nvPicPr>
        <p:blipFill rotWithShape="1">
          <a:blip r:embed="rId4">
            <a:extLst>
              <a:ext uri="{28A0092B-C50C-407E-A947-70E740481C1C}">
                <a14:useLocalDpi xmlns:a14="http://schemas.microsoft.com/office/drawing/2010/main" val="0"/>
              </a:ext>
            </a:extLst>
          </a:blip>
          <a:srcRect l="17384" t="57495" r="4173"/>
          <a:stretch/>
        </p:blipFill>
        <p:spPr>
          <a:xfrm>
            <a:off x="1110435" y="4211285"/>
            <a:ext cx="4617196" cy="1931761"/>
          </a:xfrm>
          <a:prstGeom prst="rect">
            <a:avLst/>
          </a:prstGeom>
        </p:spPr>
      </p:pic>
      <p:sp>
        <p:nvSpPr>
          <p:cNvPr id="4" name="TextBox 3">
            <a:extLst>
              <a:ext uri="{FF2B5EF4-FFF2-40B4-BE49-F238E27FC236}">
                <a16:creationId xmlns:a16="http://schemas.microsoft.com/office/drawing/2014/main" id="{6167109A-9EE0-F465-98D2-182EA6731C7E}"/>
              </a:ext>
            </a:extLst>
          </p:cNvPr>
          <p:cNvSpPr txBox="1"/>
          <p:nvPr/>
        </p:nvSpPr>
        <p:spPr>
          <a:xfrm>
            <a:off x="11691937" y="6067075"/>
            <a:ext cx="500063" cy="369332"/>
          </a:xfrm>
          <a:prstGeom prst="rect">
            <a:avLst/>
          </a:prstGeom>
          <a:noFill/>
        </p:spPr>
        <p:txBody>
          <a:bodyPr wrap="square" rtlCol="0">
            <a:spAutoFit/>
          </a:bodyPr>
          <a:lstStyle/>
          <a:p>
            <a:r>
              <a:rPr lang="en-GB" dirty="0"/>
              <a:t>[2]</a:t>
            </a:r>
          </a:p>
        </p:txBody>
      </p:sp>
      <p:pic>
        <p:nvPicPr>
          <p:cNvPr id="8" name="Picture 7" descr="A red text on a black background&#10;&#10;Description automatically generated">
            <a:extLst>
              <a:ext uri="{FF2B5EF4-FFF2-40B4-BE49-F238E27FC236}">
                <a16:creationId xmlns:a16="http://schemas.microsoft.com/office/drawing/2014/main" id="{4ED16BFC-1E21-2FE2-3A87-6ACEF42DF2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11" name="Picture 10" descr="A logo with blue text&#10;&#10;Description automatically generated">
            <a:extLst>
              <a:ext uri="{FF2B5EF4-FFF2-40B4-BE49-F238E27FC236}">
                <a16:creationId xmlns:a16="http://schemas.microsoft.com/office/drawing/2014/main" id="{33277AC7-4E3B-31A6-1C3E-D513A82E20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717846231"/>
      </p:ext>
    </p:extLst>
  </p:cSld>
  <p:clrMapOvr>
    <a:masterClrMapping/>
  </p:clrMapOvr>
  <mc:AlternateContent xmlns:mc="http://schemas.openxmlformats.org/markup-compatibility/2006" xmlns:p14="http://schemas.microsoft.com/office/powerpoint/2010/main">
    <mc:Choice Requires="p14">
      <p:transition p14:dur="100" advTm="50830">
        <p:cut/>
      </p:transition>
    </mc:Choice>
    <mc:Fallback xmlns="">
      <p:transition advTm="5083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extLst>
    <p:ext uri="{E180D4A7-C9FB-4DFB-919C-405C955672EB}">
      <p14:showEvtLst xmlns:p14="http://schemas.microsoft.com/office/powerpoint/2010/main">
        <p14:playEvt time="109" objId="5"/>
        <p14:stopEvt time="50762"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962B2-5395-6313-19AD-C96841A1A718}"/>
              </a:ext>
            </a:extLst>
          </p:cNvPr>
          <p:cNvSpPr>
            <a:spLocks noGrp="1"/>
          </p:cNvSpPr>
          <p:nvPr>
            <p:ph idx="1"/>
          </p:nvPr>
        </p:nvSpPr>
        <p:spPr>
          <a:xfrm>
            <a:off x="842612" y="915065"/>
            <a:ext cx="10515600" cy="494063"/>
          </a:xfrm>
        </p:spPr>
        <p:txBody>
          <a:bodyPr>
            <a:normAutofit fontScale="92500"/>
          </a:bodyPr>
          <a:lstStyle/>
          <a:p>
            <a:pPr marL="0" indent="0" algn="ctr">
              <a:buNone/>
            </a:pPr>
            <a:r>
              <a:rPr lang="en-GB" dirty="0">
                <a:solidFill>
                  <a:srgbClr val="FF0000"/>
                </a:solidFill>
                <a:latin typeface="Franklin Gothic Medium Cond" panose="020B0606030402020204" pitchFamily="34" charset="0"/>
              </a:rPr>
              <a:t>Increasing</a:t>
            </a:r>
            <a:r>
              <a:rPr lang="en-GB" dirty="0">
                <a:latin typeface="Franklin Gothic Medium Cond" panose="020B0606030402020204" pitchFamily="34" charset="0"/>
              </a:rPr>
              <a:t> global prevalence – expected to be 5</a:t>
            </a:r>
            <a:r>
              <a:rPr lang="en-GB" baseline="30000" dirty="0">
                <a:latin typeface="Franklin Gothic Medium Cond" panose="020B0606030402020204" pitchFamily="34" charset="0"/>
              </a:rPr>
              <a:t>th</a:t>
            </a:r>
            <a:r>
              <a:rPr lang="en-GB" dirty="0">
                <a:latin typeface="Franklin Gothic Medium Cond" panose="020B0606030402020204" pitchFamily="34" charset="0"/>
              </a:rPr>
              <a:t> leading cause of death by 2040 [3]</a:t>
            </a:r>
          </a:p>
        </p:txBody>
      </p:sp>
      <p:grpSp>
        <p:nvGrpSpPr>
          <p:cNvPr id="7" name="Group 6">
            <a:extLst>
              <a:ext uri="{FF2B5EF4-FFF2-40B4-BE49-F238E27FC236}">
                <a16:creationId xmlns:a16="http://schemas.microsoft.com/office/drawing/2014/main" id="{923C923C-7663-BD29-938C-5D6B45B57916}"/>
              </a:ext>
            </a:extLst>
          </p:cNvPr>
          <p:cNvGrpSpPr/>
          <p:nvPr/>
        </p:nvGrpSpPr>
        <p:grpSpPr>
          <a:xfrm>
            <a:off x="3525088" y="1468759"/>
            <a:ext cx="5150646" cy="2586747"/>
            <a:chOff x="3518092" y="3010457"/>
            <a:chExt cx="5150646" cy="2586747"/>
          </a:xfrm>
        </p:grpSpPr>
        <p:pic>
          <p:nvPicPr>
            <p:cNvPr id="5" name="Picture 4" descr="A logo of a kidney research uk&#10;&#10;Description automatically generated">
              <a:extLst>
                <a:ext uri="{FF2B5EF4-FFF2-40B4-BE49-F238E27FC236}">
                  <a16:creationId xmlns:a16="http://schemas.microsoft.com/office/drawing/2014/main" id="{ADF4F61F-900A-9C34-CBA0-BE8FC023EB47}"/>
                </a:ext>
              </a:extLst>
            </p:cNvPr>
            <p:cNvPicPr>
              <a:picLocks noChangeAspect="1"/>
            </p:cNvPicPr>
            <p:nvPr/>
          </p:nvPicPr>
          <p:blipFill rotWithShape="1">
            <a:blip r:embed="rId4">
              <a:extLst>
                <a:ext uri="{28A0092B-C50C-407E-A947-70E740481C1C}">
                  <a14:useLocalDpi xmlns:a14="http://schemas.microsoft.com/office/drawing/2010/main" val="0"/>
                </a:ext>
              </a:extLst>
            </a:blip>
            <a:srcRect l="32255" t="17089" r="32107" b="17217"/>
            <a:stretch/>
          </p:blipFill>
          <p:spPr>
            <a:xfrm>
              <a:off x="5106040" y="3010457"/>
              <a:ext cx="1974750" cy="2115215"/>
            </a:xfrm>
            <a:prstGeom prst="rect">
              <a:avLst/>
            </a:prstGeom>
          </p:spPr>
        </p:pic>
        <p:sp>
          <p:nvSpPr>
            <p:cNvPr id="6" name="TextBox 5">
              <a:extLst>
                <a:ext uri="{FF2B5EF4-FFF2-40B4-BE49-F238E27FC236}">
                  <a16:creationId xmlns:a16="http://schemas.microsoft.com/office/drawing/2014/main" id="{AAE64D12-6BBC-DC6A-6473-4179A665A668}"/>
                </a:ext>
              </a:extLst>
            </p:cNvPr>
            <p:cNvSpPr txBox="1"/>
            <p:nvPr/>
          </p:nvSpPr>
          <p:spPr>
            <a:xfrm>
              <a:off x="3518092" y="5227872"/>
              <a:ext cx="5150646" cy="369332"/>
            </a:xfrm>
            <a:prstGeom prst="rect">
              <a:avLst/>
            </a:prstGeom>
            <a:noFill/>
          </p:spPr>
          <p:txBody>
            <a:bodyPr wrap="square" rtlCol="0">
              <a:spAutoFit/>
            </a:bodyPr>
            <a:lstStyle/>
            <a:p>
              <a:r>
                <a:rPr lang="en-GB" b="1" dirty="0"/>
                <a:t>4 interventions to save 10,000 lives in 10 years [4]</a:t>
              </a:r>
            </a:p>
          </p:txBody>
        </p:sp>
      </p:grpSp>
      <p:sp>
        <p:nvSpPr>
          <p:cNvPr id="24" name="Rectangle 23">
            <a:extLst>
              <a:ext uri="{FF2B5EF4-FFF2-40B4-BE49-F238E27FC236}">
                <a16:creationId xmlns:a16="http://schemas.microsoft.com/office/drawing/2014/main" id="{7F35681A-EB56-1CA1-B638-94360B1FB644}"/>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AEB32A3C-D4E0-1108-1610-5DF3F5805277}"/>
              </a:ext>
            </a:extLst>
          </p:cNvPr>
          <p:cNvSpPr>
            <a:spLocks noGrp="1"/>
          </p:cNvSpPr>
          <p:nvPr>
            <p:ph type="title"/>
          </p:nvPr>
        </p:nvSpPr>
        <p:spPr>
          <a:xfrm>
            <a:off x="1868129" y="-265666"/>
            <a:ext cx="7678994" cy="1325563"/>
          </a:xfrm>
        </p:spPr>
        <p:txBody>
          <a:bodyPr/>
          <a:lstStyle/>
          <a:p>
            <a:pPr algn="ctr"/>
            <a:r>
              <a:rPr lang="en-GB" b="1" dirty="0">
                <a:latin typeface="Franklin Gothic Medium Cond" panose="020B0606030402020204" pitchFamily="34" charset="0"/>
              </a:rPr>
              <a:t>Chronic Kidney Disease</a:t>
            </a:r>
          </a:p>
        </p:txBody>
      </p:sp>
      <p:grpSp>
        <p:nvGrpSpPr>
          <p:cNvPr id="30" name="Group 29">
            <a:extLst>
              <a:ext uri="{FF2B5EF4-FFF2-40B4-BE49-F238E27FC236}">
                <a16:creationId xmlns:a16="http://schemas.microsoft.com/office/drawing/2014/main" id="{50922A40-FD5C-DCD1-BFBB-E75DBE9AC701}"/>
              </a:ext>
            </a:extLst>
          </p:cNvPr>
          <p:cNvGrpSpPr/>
          <p:nvPr/>
        </p:nvGrpSpPr>
        <p:grpSpPr>
          <a:xfrm>
            <a:off x="655743" y="3319944"/>
            <a:ext cx="1982980" cy="2121410"/>
            <a:chOff x="655743" y="3319944"/>
            <a:chExt cx="1982980" cy="2121410"/>
          </a:xfrm>
        </p:grpSpPr>
        <p:pic>
          <p:nvPicPr>
            <p:cNvPr id="11" name="Picture 10">
              <a:extLst>
                <a:ext uri="{FF2B5EF4-FFF2-40B4-BE49-F238E27FC236}">
                  <a16:creationId xmlns:a16="http://schemas.microsoft.com/office/drawing/2014/main" id="{DA166586-7BDA-A9E8-1E35-E95D64C96D48}"/>
                </a:ext>
              </a:extLst>
            </p:cNvPr>
            <p:cNvPicPr>
              <a:picLocks noChangeAspect="1"/>
            </p:cNvPicPr>
            <p:nvPr/>
          </p:nvPicPr>
          <p:blipFill rotWithShape="1">
            <a:blip r:embed="rId5"/>
            <a:srcRect l="3273" t="4130" r="5798" b="3322"/>
            <a:stretch/>
          </p:blipFill>
          <p:spPr>
            <a:xfrm>
              <a:off x="1096274" y="3319944"/>
              <a:ext cx="1101918" cy="1475079"/>
            </a:xfrm>
            <a:prstGeom prst="rect">
              <a:avLst/>
            </a:prstGeom>
          </p:spPr>
        </p:pic>
        <p:sp>
          <p:nvSpPr>
            <p:cNvPr id="26" name="TextBox 25">
              <a:extLst>
                <a:ext uri="{FF2B5EF4-FFF2-40B4-BE49-F238E27FC236}">
                  <a16:creationId xmlns:a16="http://schemas.microsoft.com/office/drawing/2014/main" id="{2299B93C-FD60-08AD-EDF5-A5ADF6CADACA}"/>
                </a:ext>
              </a:extLst>
            </p:cNvPr>
            <p:cNvSpPr txBox="1"/>
            <p:nvPr/>
          </p:nvSpPr>
          <p:spPr>
            <a:xfrm>
              <a:off x="655743" y="4795023"/>
              <a:ext cx="1982980" cy="646331"/>
            </a:xfrm>
            <a:prstGeom prst="rect">
              <a:avLst/>
            </a:prstGeom>
            <a:noFill/>
          </p:spPr>
          <p:txBody>
            <a:bodyPr wrap="square" rtlCol="0">
              <a:spAutoFit/>
            </a:bodyPr>
            <a:lstStyle/>
            <a:p>
              <a:pPr algn="ctr"/>
              <a:r>
                <a:rPr lang="en-GB" b="1" dirty="0"/>
                <a:t>Improved/Earlier Diagnosis</a:t>
              </a:r>
            </a:p>
          </p:txBody>
        </p:sp>
      </p:grpSp>
      <p:grpSp>
        <p:nvGrpSpPr>
          <p:cNvPr id="31" name="Group 30">
            <a:extLst>
              <a:ext uri="{FF2B5EF4-FFF2-40B4-BE49-F238E27FC236}">
                <a16:creationId xmlns:a16="http://schemas.microsoft.com/office/drawing/2014/main" id="{CCE9D249-0FAA-2428-F740-B09C29BB1F22}"/>
              </a:ext>
            </a:extLst>
          </p:cNvPr>
          <p:cNvGrpSpPr/>
          <p:nvPr/>
        </p:nvGrpSpPr>
        <p:grpSpPr>
          <a:xfrm>
            <a:off x="3503189" y="4567525"/>
            <a:ext cx="1982980" cy="2121409"/>
            <a:chOff x="3503189" y="4567525"/>
            <a:chExt cx="1982980" cy="2121409"/>
          </a:xfrm>
        </p:grpSpPr>
        <p:pic>
          <p:nvPicPr>
            <p:cNvPr id="13" name="Picture 12">
              <a:extLst>
                <a:ext uri="{FF2B5EF4-FFF2-40B4-BE49-F238E27FC236}">
                  <a16:creationId xmlns:a16="http://schemas.microsoft.com/office/drawing/2014/main" id="{24FA0232-0E20-9B3F-B385-FA18616375AE}"/>
                </a:ext>
              </a:extLst>
            </p:cNvPr>
            <p:cNvPicPr>
              <a:picLocks noChangeAspect="1"/>
            </p:cNvPicPr>
            <p:nvPr/>
          </p:nvPicPr>
          <p:blipFill rotWithShape="1">
            <a:blip r:embed="rId6"/>
            <a:srcRect t="3168" b="833"/>
            <a:stretch/>
          </p:blipFill>
          <p:spPr>
            <a:xfrm>
              <a:off x="3720002" y="4567525"/>
              <a:ext cx="1549355" cy="1475078"/>
            </a:xfrm>
            <a:prstGeom prst="rect">
              <a:avLst/>
            </a:prstGeom>
          </p:spPr>
        </p:pic>
        <p:sp>
          <p:nvSpPr>
            <p:cNvPr id="27" name="TextBox 26">
              <a:extLst>
                <a:ext uri="{FF2B5EF4-FFF2-40B4-BE49-F238E27FC236}">
                  <a16:creationId xmlns:a16="http://schemas.microsoft.com/office/drawing/2014/main" id="{5B579245-D4AE-E8B2-F507-1CCA47E702BB}"/>
                </a:ext>
              </a:extLst>
            </p:cNvPr>
            <p:cNvSpPr txBox="1"/>
            <p:nvPr/>
          </p:nvSpPr>
          <p:spPr>
            <a:xfrm>
              <a:off x="3503189" y="6042603"/>
              <a:ext cx="1982980" cy="646331"/>
            </a:xfrm>
            <a:prstGeom prst="rect">
              <a:avLst/>
            </a:prstGeom>
            <a:noFill/>
          </p:spPr>
          <p:txBody>
            <a:bodyPr wrap="square" rtlCol="0">
              <a:spAutoFit/>
            </a:bodyPr>
            <a:lstStyle/>
            <a:p>
              <a:pPr algn="ctr"/>
              <a:r>
                <a:rPr lang="en-GB" b="1" dirty="0"/>
                <a:t>Improved Disease Management</a:t>
              </a:r>
            </a:p>
          </p:txBody>
        </p:sp>
      </p:grpSp>
      <p:grpSp>
        <p:nvGrpSpPr>
          <p:cNvPr id="32" name="Group 31">
            <a:extLst>
              <a:ext uri="{FF2B5EF4-FFF2-40B4-BE49-F238E27FC236}">
                <a16:creationId xmlns:a16="http://schemas.microsoft.com/office/drawing/2014/main" id="{44FAF0D5-D9D0-51D5-FFB4-C6F7075AA85C}"/>
              </a:ext>
            </a:extLst>
          </p:cNvPr>
          <p:cNvGrpSpPr/>
          <p:nvPr/>
        </p:nvGrpSpPr>
        <p:grpSpPr>
          <a:xfrm>
            <a:off x="6834054" y="4563570"/>
            <a:ext cx="1982980" cy="2132927"/>
            <a:chOff x="6834054" y="4563570"/>
            <a:chExt cx="1982980" cy="2132927"/>
          </a:xfrm>
        </p:grpSpPr>
        <p:pic>
          <p:nvPicPr>
            <p:cNvPr id="15" name="Picture 14">
              <a:extLst>
                <a:ext uri="{FF2B5EF4-FFF2-40B4-BE49-F238E27FC236}">
                  <a16:creationId xmlns:a16="http://schemas.microsoft.com/office/drawing/2014/main" id="{3823877D-9DCF-D44C-883D-1AA629357D7E}"/>
                </a:ext>
              </a:extLst>
            </p:cNvPr>
            <p:cNvPicPr>
              <a:picLocks noChangeAspect="1"/>
            </p:cNvPicPr>
            <p:nvPr/>
          </p:nvPicPr>
          <p:blipFill>
            <a:blip r:embed="rId7"/>
            <a:stretch>
              <a:fillRect/>
            </a:stretch>
          </p:blipFill>
          <p:spPr>
            <a:xfrm>
              <a:off x="6975355" y="4563570"/>
              <a:ext cx="1700379" cy="1479033"/>
            </a:xfrm>
            <a:prstGeom prst="rect">
              <a:avLst/>
            </a:prstGeom>
          </p:spPr>
        </p:pic>
        <p:sp>
          <p:nvSpPr>
            <p:cNvPr id="28" name="TextBox 27">
              <a:extLst>
                <a:ext uri="{FF2B5EF4-FFF2-40B4-BE49-F238E27FC236}">
                  <a16:creationId xmlns:a16="http://schemas.microsoft.com/office/drawing/2014/main" id="{82E652B3-AFE8-1D5B-4F44-89D65070F662}"/>
                </a:ext>
              </a:extLst>
            </p:cNvPr>
            <p:cNvSpPr txBox="1"/>
            <p:nvPr/>
          </p:nvSpPr>
          <p:spPr>
            <a:xfrm>
              <a:off x="6834054" y="6050166"/>
              <a:ext cx="1982980" cy="646331"/>
            </a:xfrm>
            <a:prstGeom prst="rect">
              <a:avLst/>
            </a:prstGeom>
            <a:noFill/>
          </p:spPr>
          <p:txBody>
            <a:bodyPr wrap="square" rtlCol="0">
              <a:spAutoFit/>
            </a:bodyPr>
            <a:lstStyle/>
            <a:p>
              <a:pPr algn="ctr"/>
              <a:r>
                <a:rPr lang="en-GB" b="1" dirty="0"/>
                <a:t>Better Use of Medications</a:t>
              </a:r>
            </a:p>
          </p:txBody>
        </p:sp>
      </p:grpSp>
      <p:grpSp>
        <p:nvGrpSpPr>
          <p:cNvPr id="33" name="Group 32">
            <a:extLst>
              <a:ext uri="{FF2B5EF4-FFF2-40B4-BE49-F238E27FC236}">
                <a16:creationId xmlns:a16="http://schemas.microsoft.com/office/drawing/2014/main" id="{07F5DEF2-0D86-99DD-B495-61DB1F7A56EB}"/>
              </a:ext>
            </a:extLst>
          </p:cNvPr>
          <p:cNvGrpSpPr/>
          <p:nvPr/>
        </p:nvGrpSpPr>
        <p:grpSpPr>
          <a:xfrm>
            <a:off x="9401773" y="3315990"/>
            <a:ext cx="1982980" cy="2125364"/>
            <a:chOff x="9401773" y="3315990"/>
            <a:chExt cx="1982980" cy="2125364"/>
          </a:xfrm>
        </p:grpSpPr>
        <p:pic>
          <p:nvPicPr>
            <p:cNvPr id="19" name="Picture 18">
              <a:extLst>
                <a:ext uri="{FF2B5EF4-FFF2-40B4-BE49-F238E27FC236}">
                  <a16:creationId xmlns:a16="http://schemas.microsoft.com/office/drawing/2014/main" id="{1B2B3365-822F-66FE-6688-4D58B3AEB20B}"/>
                </a:ext>
              </a:extLst>
            </p:cNvPr>
            <p:cNvPicPr>
              <a:picLocks noChangeAspect="1"/>
            </p:cNvPicPr>
            <p:nvPr/>
          </p:nvPicPr>
          <p:blipFill rotWithShape="1">
            <a:blip r:embed="rId8"/>
            <a:srcRect t="7561" r="8373"/>
            <a:stretch/>
          </p:blipFill>
          <p:spPr>
            <a:xfrm>
              <a:off x="9681980" y="3315990"/>
              <a:ext cx="1422567" cy="1479033"/>
            </a:xfrm>
            <a:prstGeom prst="rect">
              <a:avLst/>
            </a:prstGeom>
          </p:spPr>
        </p:pic>
        <p:sp>
          <p:nvSpPr>
            <p:cNvPr id="29" name="TextBox 28">
              <a:extLst>
                <a:ext uri="{FF2B5EF4-FFF2-40B4-BE49-F238E27FC236}">
                  <a16:creationId xmlns:a16="http://schemas.microsoft.com/office/drawing/2014/main" id="{8C799841-F792-E9E5-910D-8D9EBF3267DA}"/>
                </a:ext>
              </a:extLst>
            </p:cNvPr>
            <p:cNvSpPr txBox="1"/>
            <p:nvPr/>
          </p:nvSpPr>
          <p:spPr>
            <a:xfrm>
              <a:off x="9401773" y="4795023"/>
              <a:ext cx="1982980" cy="646331"/>
            </a:xfrm>
            <a:prstGeom prst="rect">
              <a:avLst/>
            </a:prstGeom>
            <a:noFill/>
          </p:spPr>
          <p:txBody>
            <a:bodyPr wrap="square" rtlCol="0">
              <a:spAutoFit/>
            </a:bodyPr>
            <a:lstStyle/>
            <a:p>
              <a:pPr algn="ctr"/>
              <a:r>
                <a:rPr lang="en-GB" b="1" dirty="0"/>
                <a:t>Increased Rate of Transplantation</a:t>
              </a:r>
            </a:p>
          </p:txBody>
        </p:sp>
      </p:grpSp>
      <p:pic>
        <p:nvPicPr>
          <p:cNvPr id="4" name="Picture 3" descr="A red text on a black background&#10;&#10;Description automatically generated">
            <a:extLst>
              <a:ext uri="{FF2B5EF4-FFF2-40B4-BE49-F238E27FC236}">
                <a16:creationId xmlns:a16="http://schemas.microsoft.com/office/drawing/2014/main" id="{F83CC3FF-6D30-7B08-4E2C-56BA07B316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9" name="Picture 8" descr="A logo with blue text&#10;&#10;Description automatically generated">
            <a:extLst>
              <a:ext uri="{FF2B5EF4-FFF2-40B4-BE49-F238E27FC236}">
                <a16:creationId xmlns:a16="http://schemas.microsoft.com/office/drawing/2014/main" id="{B57CBC12-BE35-CD9D-0B86-AF66E65829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2479904374"/>
      </p:ext>
    </p:extLst>
  </p:cSld>
  <p:clrMapOvr>
    <a:masterClrMapping/>
  </p:clrMapOvr>
  <mc:AlternateContent xmlns:mc="http://schemas.openxmlformats.org/markup-compatibility/2006" xmlns:p14="http://schemas.microsoft.com/office/powerpoint/2010/main">
    <mc:Choice Requires="p14">
      <p:transition spd="slow" p14:dur="2000" advTm="43167"/>
    </mc:Choice>
    <mc:Fallback xmlns="">
      <p:transition spd="slow" advTm="43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E180D4A7-C9FB-4DFB-919C-405C955672EB}">
      <p14:showEvtLst xmlns:p14="http://schemas.microsoft.com/office/powerpoint/2010/main">
        <p14:playEvt time="10" objId="2"/>
        <p14:stopEvt time="42887"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3BC0D-8F86-8A4D-5D81-F18B4C5E7420}"/>
              </a:ext>
            </a:extLst>
          </p:cNvPr>
          <p:cNvSpPr>
            <a:spLocks noGrp="1"/>
          </p:cNvSpPr>
          <p:nvPr>
            <p:ph idx="1"/>
          </p:nvPr>
        </p:nvSpPr>
        <p:spPr>
          <a:xfrm>
            <a:off x="-17647" y="924024"/>
            <a:ext cx="10515600" cy="5933976"/>
          </a:xfrm>
        </p:spPr>
        <p:txBody>
          <a:bodyPr>
            <a:normAutofit fontScale="92500" lnSpcReduction="10000"/>
          </a:bodyPr>
          <a:lstStyle/>
          <a:p>
            <a:pPr marL="0" indent="0">
              <a:buNone/>
            </a:pPr>
            <a:r>
              <a:rPr lang="en-GB" dirty="0">
                <a:latin typeface="Franklin Gothic Medium Cond" panose="020B0606030402020204" pitchFamily="34" charset="0"/>
              </a:rPr>
              <a:t>Repeating sequences of the same DNA</a:t>
            </a:r>
            <a:endParaRPr lang="en-GB" baseline="-25000" dirty="0">
              <a:latin typeface="Franklin Gothic Medium Cond" panose="020B0606030402020204" pitchFamily="34" charset="0"/>
            </a:endParaRP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Protects important coding DNA</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Variable Length:</a:t>
            </a:r>
          </a:p>
          <a:p>
            <a:pPr lvl="1">
              <a:buFont typeface="Calibri" panose="020F0502020204030204" pitchFamily="34" charset="0"/>
              <a:buChar char="-"/>
            </a:pPr>
            <a:r>
              <a:rPr lang="en-GB" dirty="0">
                <a:latin typeface="Franklin Gothic Medium Cond" panose="020B0606030402020204" pitchFamily="34" charset="0"/>
              </a:rPr>
              <a:t>Between individuals, and even cells in the same individual</a:t>
            </a:r>
          </a:p>
          <a:p>
            <a:pPr lvl="1">
              <a:buFont typeface="Calibri" panose="020F0502020204030204" pitchFamily="34" charset="0"/>
              <a:buChar char="-"/>
            </a:pPr>
            <a:r>
              <a:rPr lang="en-GB" dirty="0">
                <a:latin typeface="Franklin Gothic Medium Cond" panose="020B0606030402020204" pitchFamily="34" charset="0"/>
              </a:rPr>
              <a:t>Shortens every time a cell divides [5]</a:t>
            </a:r>
          </a:p>
          <a:p>
            <a:pPr lvl="1">
              <a:buFont typeface="Calibri" panose="020F0502020204030204" pitchFamily="34" charset="0"/>
              <a:buChar char="-"/>
            </a:pPr>
            <a:r>
              <a:rPr lang="en-GB" dirty="0">
                <a:latin typeface="Franklin Gothic Medium Cond" panose="020B0606030402020204" pitchFamily="34" charset="0"/>
              </a:rPr>
              <a:t>Length can be increased by “Telomerase”</a:t>
            </a:r>
          </a:p>
          <a:p>
            <a:pPr lvl="2">
              <a:buFont typeface="Calibri" panose="020F0502020204030204" pitchFamily="34" charset="0"/>
              <a:buChar char="-"/>
            </a:pPr>
            <a:r>
              <a:rPr lang="en-GB" dirty="0">
                <a:latin typeface="Franklin Gothic Medium Cond" panose="020B0606030402020204" pitchFamily="34" charset="0"/>
              </a:rPr>
              <a:t>Active in cells in that divide frequently, or stem cells [6]</a:t>
            </a:r>
          </a:p>
          <a:p>
            <a:pPr lvl="2">
              <a:buFont typeface="Calibri" panose="020F0502020204030204" pitchFamily="34" charset="0"/>
              <a:buChar char="-"/>
            </a:pPr>
            <a:r>
              <a:rPr lang="en-GB" dirty="0">
                <a:latin typeface="Franklin Gothic Medium Cond" panose="020B0606030402020204" pitchFamily="34" charset="0"/>
              </a:rPr>
              <a:t>Absent in most mature cells → continuous shortening</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Genetic component of variation [7]:</a:t>
            </a:r>
          </a:p>
          <a:p>
            <a:pPr lvl="1">
              <a:buFont typeface="Calibri" panose="020F0502020204030204" pitchFamily="34" charset="0"/>
              <a:buChar char="-"/>
            </a:pPr>
            <a:r>
              <a:rPr lang="en-GB" dirty="0">
                <a:latin typeface="Franklin Gothic Medium Cond" panose="020B0606030402020204" pitchFamily="34" charset="0"/>
              </a:rPr>
              <a:t>Mutations in genes that control proteins that regulate telomeres</a:t>
            </a:r>
          </a:p>
          <a:p>
            <a:pPr marL="0" indent="0">
              <a:buNone/>
            </a:pPr>
            <a:r>
              <a:rPr lang="en-GB" dirty="0">
                <a:latin typeface="Franklin Gothic Medium Cond" panose="020B0606030402020204" pitchFamily="34" charset="0"/>
              </a:rPr>
              <a:t>Environmental component of variation [7]:</a:t>
            </a:r>
          </a:p>
          <a:p>
            <a:pPr lvl="1">
              <a:buFont typeface="Calibri" panose="020F0502020204030204" pitchFamily="34" charset="0"/>
              <a:buChar char="-"/>
            </a:pPr>
            <a:r>
              <a:rPr lang="en-GB" dirty="0">
                <a:latin typeface="Franklin Gothic Medium Cond" panose="020B0606030402020204" pitchFamily="34" charset="0"/>
              </a:rPr>
              <a:t>Smoking, obesity, inflammation: Speeds up telomere shortening</a:t>
            </a:r>
          </a:p>
        </p:txBody>
      </p:sp>
      <p:pic>
        <p:nvPicPr>
          <p:cNvPr id="7" name="Picture 6" descr="A screenshot of a computer screen&#10;&#10;Description automatically generated">
            <a:extLst>
              <a:ext uri="{FF2B5EF4-FFF2-40B4-BE49-F238E27FC236}">
                <a16:creationId xmlns:a16="http://schemas.microsoft.com/office/drawing/2014/main" id="{673CBC23-F3D6-F547-5816-89C078B72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655" y="1648114"/>
            <a:ext cx="6408280" cy="4485796"/>
          </a:xfrm>
          <a:prstGeom prst="rect">
            <a:avLst/>
          </a:prstGeom>
        </p:spPr>
      </p:pic>
      <p:sp>
        <p:nvSpPr>
          <p:cNvPr id="8" name="Rectangle 7">
            <a:extLst>
              <a:ext uri="{FF2B5EF4-FFF2-40B4-BE49-F238E27FC236}">
                <a16:creationId xmlns:a16="http://schemas.microsoft.com/office/drawing/2014/main" id="{A48FDB23-094B-3D85-722E-C6085CEB191C}"/>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81A1285E-D38C-EDEF-239F-A428415B0DAC}"/>
              </a:ext>
            </a:extLst>
          </p:cNvPr>
          <p:cNvSpPr txBox="1">
            <a:spLocks/>
          </p:cNvSpPr>
          <p:nvPr/>
        </p:nvSpPr>
        <p:spPr>
          <a:xfrm>
            <a:off x="1877961" y="-265666"/>
            <a:ext cx="76789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Telomeres</a:t>
            </a:r>
          </a:p>
        </p:txBody>
      </p:sp>
      <p:pic>
        <p:nvPicPr>
          <p:cNvPr id="4" name="Picture 3" descr="A red text on a black background&#10;&#10;Description automatically generated">
            <a:extLst>
              <a:ext uri="{FF2B5EF4-FFF2-40B4-BE49-F238E27FC236}">
                <a16:creationId xmlns:a16="http://schemas.microsoft.com/office/drawing/2014/main" id="{A2E11DEE-7C45-FAAF-CABF-E5C76F8D2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6" name="Picture 5" descr="A logo with blue text&#10;&#10;Description automatically generated">
            <a:extLst>
              <a:ext uri="{FF2B5EF4-FFF2-40B4-BE49-F238E27FC236}">
                <a16:creationId xmlns:a16="http://schemas.microsoft.com/office/drawing/2014/main" id="{53B1CA02-8852-3920-20D3-526F7375E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2281253472"/>
      </p:ext>
    </p:extLst>
  </p:cSld>
  <p:clrMapOvr>
    <a:masterClrMapping/>
  </p:clrMapOvr>
  <mc:AlternateContent xmlns:mc="http://schemas.openxmlformats.org/markup-compatibility/2006" xmlns:p14="http://schemas.microsoft.com/office/powerpoint/2010/main">
    <mc:Choice Requires="p14">
      <p:transition spd="slow" p14:dur="2000" advTm="95265"/>
    </mc:Choice>
    <mc:Fallback xmlns="">
      <p:transition spd="slow" advTm="95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9" objId="2"/>
        <p14:stopEvt time="95165"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0C955-E5D1-76F5-BF69-2A0438C10291}"/>
              </a:ext>
            </a:extLst>
          </p:cNvPr>
          <p:cNvSpPr>
            <a:spLocks noGrp="1"/>
          </p:cNvSpPr>
          <p:nvPr>
            <p:ph idx="1"/>
          </p:nvPr>
        </p:nvSpPr>
        <p:spPr>
          <a:xfrm>
            <a:off x="-1" y="1244540"/>
            <a:ext cx="7213601" cy="5272007"/>
          </a:xfrm>
        </p:spPr>
        <p:txBody>
          <a:bodyPr>
            <a:normAutofit/>
          </a:bodyPr>
          <a:lstStyle/>
          <a:p>
            <a:pPr marL="0" indent="0">
              <a:buNone/>
            </a:pPr>
            <a:r>
              <a:rPr lang="en-GB" dirty="0">
                <a:latin typeface="Franklin Gothic Medium Cond" panose="020B0606030402020204" pitchFamily="34" charset="0"/>
              </a:rPr>
              <a:t>Critical Telomere Length → Cellular Senescence [8]</a:t>
            </a:r>
          </a:p>
          <a:p>
            <a:pPr lvl="1">
              <a:buFont typeface="Calibri" panose="020F0502020204030204" pitchFamily="34" charset="0"/>
              <a:buChar char="-"/>
            </a:pPr>
            <a:r>
              <a:rPr lang="en-GB" dirty="0">
                <a:latin typeface="Franklin Gothic Medium Cond" panose="020B0606030402020204" pitchFamily="34" charset="0"/>
              </a:rPr>
              <a:t>A senescent cell is a cell that is too biologically old to reproduce, but is still metabolically active [9]</a:t>
            </a:r>
          </a:p>
          <a:p>
            <a:pPr marL="457200" lvl="1"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Quantity of Senescent cells ∝ Severity of CKD [10, 11]</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Potential for Telomere attrition to cause CKD</a:t>
            </a:r>
          </a:p>
          <a:p>
            <a:pPr lvl="1">
              <a:buFont typeface="Calibri" panose="020F0502020204030204" pitchFamily="34" charset="0"/>
              <a:buChar char="-"/>
            </a:pPr>
            <a:r>
              <a:rPr lang="en-GB" dirty="0">
                <a:latin typeface="Franklin Gothic Medium Cond" panose="020B0606030402020204" pitchFamily="34" charset="0"/>
              </a:rPr>
              <a:t>Literature on topic heavily conflicting [12-17]</a:t>
            </a:r>
          </a:p>
          <a:p>
            <a:pPr lvl="1">
              <a:buFont typeface="Calibri" panose="020F0502020204030204" pitchFamily="34" charset="0"/>
              <a:buChar char="-"/>
            </a:pPr>
            <a:r>
              <a:rPr lang="en-GB" dirty="0">
                <a:latin typeface="Franklin Gothic Medium Cond" panose="020B0606030402020204" pitchFamily="34" charset="0"/>
              </a:rPr>
              <a:t>Current datasets may not be powerful enough</a:t>
            </a:r>
          </a:p>
          <a:p>
            <a:pPr lvl="1">
              <a:buFont typeface="Calibri" panose="020F0502020204030204" pitchFamily="34" charset="0"/>
              <a:buChar char="-"/>
            </a:pPr>
            <a:r>
              <a:rPr lang="en-GB" dirty="0">
                <a:latin typeface="Franklin Gothic Medium Cond" panose="020B0606030402020204" pitchFamily="34" charset="0"/>
              </a:rPr>
              <a:t>We need better ways to measure telomeres</a:t>
            </a:r>
          </a:p>
        </p:txBody>
      </p:sp>
      <p:sp>
        <p:nvSpPr>
          <p:cNvPr id="4" name="Rectangle 3">
            <a:extLst>
              <a:ext uri="{FF2B5EF4-FFF2-40B4-BE49-F238E27FC236}">
                <a16:creationId xmlns:a16="http://schemas.microsoft.com/office/drawing/2014/main" id="{8643AAA4-4D0D-C8F9-0350-040DF18E269D}"/>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Medium Cond" panose="020B0606030402020204" pitchFamily="34" charset="0"/>
            </a:endParaRPr>
          </a:p>
        </p:txBody>
      </p:sp>
      <p:sp>
        <p:nvSpPr>
          <p:cNvPr id="5" name="Title 1">
            <a:extLst>
              <a:ext uri="{FF2B5EF4-FFF2-40B4-BE49-F238E27FC236}">
                <a16:creationId xmlns:a16="http://schemas.microsoft.com/office/drawing/2014/main" id="{61C7FE90-D7CE-9C22-0DB5-3AA000B185C0}"/>
              </a:ext>
            </a:extLst>
          </p:cNvPr>
          <p:cNvSpPr txBox="1">
            <a:spLocks/>
          </p:cNvSpPr>
          <p:nvPr/>
        </p:nvSpPr>
        <p:spPr>
          <a:xfrm>
            <a:off x="1877961" y="-265666"/>
            <a:ext cx="76789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Telomeres and CKD</a:t>
            </a:r>
          </a:p>
        </p:txBody>
      </p:sp>
      <p:pic>
        <p:nvPicPr>
          <p:cNvPr id="8" name="Picture 7" descr="A screenshot of a cell structure&#10;&#10;Description automatically generated">
            <a:extLst>
              <a:ext uri="{FF2B5EF4-FFF2-40B4-BE49-F238E27FC236}">
                <a16:creationId xmlns:a16="http://schemas.microsoft.com/office/drawing/2014/main" id="{6DC36AB0-C65F-BBD3-5308-99E332980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994" y="781186"/>
            <a:ext cx="2766919" cy="6066361"/>
          </a:xfrm>
          <a:prstGeom prst="rect">
            <a:avLst/>
          </a:prstGeom>
        </p:spPr>
      </p:pic>
      <p:grpSp>
        <p:nvGrpSpPr>
          <p:cNvPr id="33" name="Group 32">
            <a:extLst>
              <a:ext uri="{FF2B5EF4-FFF2-40B4-BE49-F238E27FC236}">
                <a16:creationId xmlns:a16="http://schemas.microsoft.com/office/drawing/2014/main" id="{75EB1834-871C-F268-15D8-2750D164EA88}"/>
              </a:ext>
            </a:extLst>
          </p:cNvPr>
          <p:cNvGrpSpPr/>
          <p:nvPr/>
        </p:nvGrpSpPr>
        <p:grpSpPr>
          <a:xfrm>
            <a:off x="9306047" y="2210765"/>
            <a:ext cx="2384392" cy="4213184"/>
            <a:chOff x="9306047" y="2210765"/>
            <a:chExt cx="2384392" cy="4213184"/>
          </a:xfrm>
        </p:grpSpPr>
        <p:sp>
          <p:nvSpPr>
            <p:cNvPr id="32" name="Arrow: Curved Left 31">
              <a:extLst>
                <a:ext uri="{FF2B5EF4-FFF2-40B4-BE49-F238E27FC236}">
                  <a16:creationId xmlns:a16="http://schemas.microsoft.com/office/drawing/2014/main" id="{665C9769-21D3-D173-ADE5-5D83F3CB8827}"/>
                </a:ext>
              </a:extLst>
            </p:cNvPr>
            <p:cNvSpPr/>
            <p:nvPr/>
          </p:nvSpPr>
          <p:spPr>
            <a:xfrm>
              <a:off x="9306047" y="2210765"/>
              <a:ext cx="1464608" cy="4213184"/>
            </a:xfrm>
            <a:prstGeom prst="curvedLeftArrow">
              <a:avLst/>
            </a:prstGeom>
            <a:solidFill>
              <a:srgbClr val="CD9DD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white question mark in a pink circle&#10;&#10;Description automatically generated">
              <a:extLst>
                <a:ext uri="{FF2B5EF4-FFF2-40B4-BE49-F238E27FC236}">
                  <a16:creationId xmlns:a16="http://schemas.microsoft.com/office/drawing/2014/main" id="{FA4E63DA-9FAF-86C3-F7A7-52DF1A209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125" y="3753665"/>
              <a:ext cx="1918314" cy="1007115"/>
            </a:xfrm>
            <a:prstGeom prst="rect">
              <a:avLst/>
            </a:prstGeom>
          </p:spPr>
        </p:pic>
      </p:grpSp>
      <p:pic>
        <p:nvPicPr>
          <p:cNvPr id="2" name="Picture 1" descr="A red text on a black background&#10;&#10;Description automatically generated">
            <a:extLst>
              <a:ext uri="{FF2B5EF4-FFF2-40B4-BE49-F238E27FC236}">
                <a16:creationId xmlns:a16="http://schemas.microsoft.com/office/drawing/2014/main" id="{A8970A86-606A-4B06-8A09-3D80AE277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6" name="Picture 5" descr="A logo with blue text&#10;&#10;Description automatically generated">
            <a:extLst>
              <a:ext uri="{FF2B5EF4-FFF2-40B4-BE49-F238E27FC236}">
                <a16:creationId xmlns:a16="http://schemas.microsoft.com/office/drawing/2014/main" id="{B766E708-16B4-7253-BD80-94BEFE06DF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4116833654"/>
      </p:ext>
    </p:extLst>
  </p:cSld>
  <p:clrMapOvr>
    <a:masterClrMapping/>
  </p:clrMapOvr>
  <mc:AlternateContent xmlns:mc="http://schemas.openxmlformats.org/markup-compatibility/2006" xmlns:p14="http://schemas.microsoft.com/office/powerpoint/2010/main">
    <mc:Choice Requires="p14">
      <p:transition spd="slow" p14:dur="2000" advTm="53666"/>
    </mc:Choice>
    <mc:Fallback xmlns="">
      <p:transition spd="slow" advTm="53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0" objId="34"/>
        <p14:stopEvt time="52493" objId="3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EF13A-A66D-3A48-BC72-CA4EBAE587F1}"/>
              </a:ext>
            </a:extLst>
          </p:cNvPr>
          <p:cNvSpPr>
            <a:spLocks noGrp="1"/>
          </p:cNvSpPr>
          <p:nvPr>
            <p:ph idx="1"/>
          </p:nvPr>
        </p:nvSpPr>
        <p:spPr>
          <a:xfrm>
            <a:off x="-4412" y="1067715"/>
            <a:ext cx="10515600" cy="909309"/>
          </a:xfrm>
        </p:spPr>
        <p:txBody>
          <a:bodyPr/>
          <a:lstStyle/>
          <a:p>
            <a:pPr marL="0" indent="0">
              <a:buNone/>
            </a:pPr>
            <a:r>
              <a:rPr lang="en-GB" dirty="0">
                <a:latin typeface="Franklin Gothic Medium Cond" panose="020B0606030402020204" pitchFamily="34" charset="0"/>
              </a:rPr>
              <a:t>Large number of different techniques [18]:</a:t>
            </a:r>
          </a:p>
          <a:p>
            <a:pPr lvl="1">
              <a:buFont typeface="Calibri" panose="020F0502020204030204" pitchFamily="34" charset="0"/>
              <a:buChar char="-"/>
            </a:pPr>
            <a:r>
              <a:rPr lang="en-GB" dirty="0">
                <a:latin typeface="Franklin Gothic Medium Cond" panose="020B0606030402020204" pitchFamily="34" charset="0"/>
              </a:rPr>
              <a:t>Can broadly be divided into 2 groups, each with unique weaknesses</a:t>
            </a:r>
          </a:p>
          <a:p>
            <a:pPr marL="457200" lvl="1" indent="0">
              <a:buNone/>
            </a:pPr>
            <a:endParaRPr lang="en-GB" dirty="0">
              <a:latin typeface="Franklin Gothic Medium Cond" panose="020B0606030402020204" pitchFamily="34" charset="0"/>
            </a:endParaRPr>
          </a:p>
          <a:p>
            <a:pPr marL="457200" lvl="1" indent="0">
              <a:buNone/>
            </a:pPr>
            <a:endParaRPr lang="en-GB" dirty="0">
              <a:latin typeface="Franklin Gothic Medium Cond" panose="020B0606030402020204" pitchFamily="34" charset="0"/>
            </a:endParaRPr>
          </a:p>
        </p:txBody>
      </p:sp>
      <p:graphicFrame>
        <p:nvGraphicFramePr>
          <p:cNvPr id="4" name="Table 4">
            <a:extLst>
              <a:ext uri="{FF2B5EF4-FFF2-40B4-BE49-F238E27FC236}">
                <a16:creationId xmlns:a16="http://schemas.microsoft.com/office/drawing/2014/main" id="{121D3B79-6E21-C236-4675-D5C7781E68DE}"/>
              </a:ext>
            </a:extLst>
          </p:cNvPr>
          <p:cNvGraphicFramePr>
            <a:graphicFrameLocks noGrp="1"/>
          </p:cNvGraphicFramePr>
          <p:nvPr>
            <p:extLst>
              <p:ext uri="{D42A27DB-BD31-4B8C-83A1-F6EECF244321}">
                <p14:modId xmlns:p14="http://schemas.microsoft.com/office/powerpoint/2010/main" val="4179635299"/>
              </p:ext>
            </p:extLst>
          </p:nvPr>
        </p:nvGraphicFramePr>
        <p:xfrm>
          <a:off x="-4412" y="2230832"/>
          <a:ext cx="12192000" cy="334762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6744240"/>
                    </a:ext>
                  </a:extLst>
                </a:gridCol>
                <a:gridCol w="4064000">
                  <a:extLst>
                    <a:ext uri="{9D8B030D-6E8A-4147-A177-3AD203B41FA5}">
                      <a16:colId xmlns:a16="http://schemas.microsoft.com/office/drawing/2014/main" val="2115036115"/>
                    </a:ext>
                  </a:extLst>
                </a:gridCol>
                <a:gridCol w="4064000">
                  <a:extLst>
                    <a:ext uri="{9D8B030D-6E8A-4147-A177-3AD203B41FA5}">
                      <a16:colId xmlns:a16="http://schemas.microsoft.com/office/drawing/2014/main" val="755106683"/>
                    </a:ext>
                  </a:extLst>
                </a:gridCol>
              </a:tblGrid>
              <a:tr h="604421">
                <a:tc>
                  <a:txBody>
                    <a:bodyPr/>
                    <a:lstStyle/>
                    <a:p>
                      <a:r>
                        <a:rPr lang="en-GB" dirty="0">
                          <a:latin typeface="Franklin Gothic Medium Cond" panose="020B0606030402020204" pitchFamily="34" charset="0"/>
                        </a:rPr>
                        <a:t>Group:</a:t>
                      </a:r>
                    </a:p>
                  </a:txBody>
                  <a:tcPr>
                    <a:solidFill>
                      <a:srgbClr val="CD9DD3"/>
                    </a:solidFill>
                  </a:tcPr>
                </a:tc>
                <a:tc>
                  <a:txBody>
                    <a:bodyPr/>
                    <a:lstStyle/>
                    <a:p>
                      <a:r>
                        <a:rPr lang="en-GB" dirty="0">
                          <a:latin typeface="Franklin Gothic Medium Cond" panose="020B0606030402020204" pitchFamily="34" charset="0"/>
                        </a:rPr>
                        <a:t>Group 1</a:t>
                      </a:r>
                    </a:p>
                  </a:txBody>
                  <a:tcPr>
                    <a:solidFill>
                      <a:srgbClr val="CD9DD3"/>
                    </a:solidFill>
                  </a:tcPr>
                </a:tc>
                <a:tc>
                  <a:txBody>
                    <a:bodyPr/>
                    <a:lstStyle/>
                    <a:p>
                      <a:r>
                        <a:rPr lang="en-GB" dirty="0">
                          <a:latin typeface="Franklin Gothic Medium Cond" panose="020B0606030402020204" pitchFamily="34" charset="0"/>
                        </a:rPr>
                        <a:t>Group 2</a:t>
                      </a:r>
                    </a:p>
                  </a:txBody>
                  <a:tcPr>
                    <a:solidFill>
                      <a:srgbClr val="CD9DD3"/>
                    </a:solidFill>
                  </a:tcPr>
                </a:tc>
                <a:extLst>
                  <a:ext uri="{0D108BD9-81ED-4DB2-BD59-A6C34878D82A}">
                    <a16:rowId xmlns:a16="http://schemas.microsoft.com/office/drawing/2014/main" val="3858920391"/>
                  </a:ext>
                </a:extLst>
              </a:tr>
              <a:tr h="604421">
                <a:tc>
                  <a:txBody>
                    <a:bodyPr/>
                    <a:lstStyle/>
                    <a:p>
                      <a:r>
                        <a:rPr lang="en-GB" dirty="0">
                          <a:latin typeface="Franklin Gothic Medium Cond" panose="020B0606030402020204" pitchFamily="34" charset="0"/>
                        </a:rPr>
                        <a:t>Techniques:</a:t>
                      </a:r>
                    </a:p>
                  </a:txBody>
                  <a:tcPr>
                    <a:solidFill>
                      <a:srgbClr val="E6CDE9"/>
                    </a:solidFill>
                  </a:tcPr>
                </a:tc>
                <a:tc>
                  <a:txBody>
                    <a:bodyPr/>
                    <a:lstStyle/>
                    <a:p>
                      <a:r>
                        <a:rPr lang="en-GB" dirty="0">
                          <a:latin typeface="Franklin Gothic Medium Cond" panose="020B0606030402020204" pitchFamily="34" charset="0"/>
                        </a:rPr>
                        <a:t>qPCR, Southern Blot (Terminal Restriction Fragment), Q-FISH, FLOW-FISH</a:t>
                      </a:r>
                    </a:p>
                  </a:txBody>
                  <a:tcPr>
                    <a:solidFill>
                      <a:srgbClr val="E6CDE9"/>
                    </a:solidFill>
                  </a:tcPr>
                </a:tc>
                <a:tc>
                  <a:txBody>
                    <a:bodyPr/>
                    <a:lstStyle/>
                    <a:p>
                      <a:r>
                        <a:rPr lang="en-GB" dirty="0">
                          <a:latin typeface="Franklin Gothic Medium Cond" panose="020B0606030402020204" pitchFamily="34" charset="0"/>
                        </a:rPr>
                        <a:t>Single Telomere Length Analysis (STELA), universal-STELA, Telomere Shortest Length Assay (TeSLA)</a:t>
                      </a:r>
                    </a:p>
                  </a:txBody>
                  <a:tcPr>
                    <a:solidFill>
                      <a:srgbClr val="E6CDE9"/>
                    </a:solidFill>
                  </a:tcPr>
                </a:tc>
                <a:extLst>
                  <a:ext uri="{0D108BD9-81ED-4DB2-BD59-A6C34878D82A}">
                    <a16:rowId xmlns:a16="http://schemas.microsoft.com/office/drawing/2014/main" val="2660716316"/>
                  </a:ext>
                </a:extLst>
              </a:tr>
              <a:tr h="604421">
                <a:tc>
                  <a:txBody>
                    <a:bodyPr/>
                    <a:lstStyle/>
                    <a:p>
                      <a:r>
                        <a:rPr lang="en-GB" dirty="0">
                          <a:latin typeface="Franklin Gothic Medium Cond" panose="020B0606030402020204" pitchFamily="34" charset="0"/>
                        </a:rPr>
                        <a:t>General Action</a:t>
                      </a:r>
                    </a:p>
                  </a:txBody>
                  <a:tcPr>
                    <a:solidFill>
                      <a:srgbClr val="F1E5F3"/>
                    </a:solidFill>
                  </a:tcPr>
                </a:tc>
                <a:tc>
                  <a:txBody>
                    <a:bodyPr/>
                    <a:lstStyle/>
                    <a:p>
                      <a:r>
                        <a:rPr lang="en-GB" dirty="0">
                          <a:latin typeface="Franklin Gothic Medium Cond" panose="020B0606030402020204" pitchFamily="34" charset="0"/>
                        </a:rPr>
                        <a:t>Provides average or relative telomere lengths for all chromosomes in a cell.</a:t>
                      </a:r>
                    </a:p>
                  </a:txBody>
                  <a:tcPr>
                    <a:solidFill>
                      <a:srgbClr val="F1E5F3"/>
                    </a:solidFill>
                  </a:tcPr>
                </a:tc>
                <a:tc>
                  <a:txBody>
                    <a:bodyPr/>
                    <a:lstStyle/>
                    <a:p>
                      <a:r>
                        <a:rPr lang="en-GB" dirty="0">
                          <a:latin typeface="Franklin Gothic Medium Cond" panose="020B0606030402020204" pitchFamily="34" charset="0"/>
                        </a:rPr>
                        <a:t>Can measure telomeres on specific chromosomes. </a:t>
                      </a:r>
                      <a:br>
                        <a:rPr lang="en-GB" dirty="0">
                          <a:latin typeface="Franklin Gothic Medium Cond" panose="020B0606030402020204" pitchFamily="34" charset="0"/>
                        </a:rPr>
                      </a:br>
                      <a:r>
                        <a:rPr lang="en-GB" dirty="0">
                          <a:latin typeface="Franklin Gothic Medium Cond" panose="020B0606030402020204" pitchFamily="34" charset="0"/>
                        </a:rPr>
                        <a:t>Can measure the shortest telomere in a cell.</a:t>
                      </a:r>
                    </a:p>
                  </a:txBody>
                  <a:tcPr>
                    <a:solidFill>
                      <a:srgbClr val="F1E5F3"/>
                    </a:solidFill>
                  </a:tcPr>
                </a:tc>
                <a:extLst>
                  <a:ext uri="{0D108BD9-81ED-4DB2-BD59-A6C34878D82A}">
                    <a16:rowId xmlns:a16="http://schemas.microsoft.com/office/drawing/2014/main" val="1651912379"/>
                  </a:ext>
                </a:extLst>
              </a:tr>
              <a:tr h="604421">
                <a:tc>
                  <a:txBody>
                    <a:bodyPr/>
                    <a:lstStyle/>
                    <a:p>
                      <a:r>
                        <a:rPr lang="en-GB" dirty="0">
                          <a:latin typeface="Franklin Gothic Medium Cond" panose="020B0606030402020204" pitchFamily="34" charset="0"/>
                        </a:rPr>
                        <a:t>Drawbacks</a:t>
                      </a:r>
                    </a:p>
                  </a:txBody>
                  <a:tcPr>
                    <a:solidFill>
                      <a:srgbClr val="E6CDE9"/>
                    </a:solidFill>
                  </a:tcPr>
                </a:tc>
                <a:tc>
                  <a:txBody>
                    <a:bodyPr/>
                    <a:lstStyle/>
                    <a:p>
                      <a:r>
                        <a:rPr lang="en-GB" dirty="0">
                          <a:latin typeface="Franklin Gothic Medium Cond" panose="020B0606030402020204" pitchFamily="34" charset="0"/>
                        </a:rPr>
                        <a:t>Can’t record lengths of individual telomeres</a:t>
                      </a:r>
                      <a:r>
                        <a:rPr lang="en-GB" dirty="0">
                          <a:solidFill>
                            <a:srgbClr val="FF0000"/>
                          </a:solidFill>
                          <a:latin typeface="Franklin Gothic Medium Cond" panose="020B0606030402020204" pitchFamily="34" charset="0"/>
                        </a:rPr>
                        <a:t>*</a:t>
                      </a:r>
                    </a:p>
                  </a:txBody>
                  <a:tcPr>
                    <a:solidFill>
                      <a:srgbClr val="E6CDE9"/>
                    </a:solidFill>
                  </a:tcPr>
                </a:tc>
                <a:tc>
                  <a:txBody>
                    <a:bodyPr/>
                    <a:lstStyle/>
                    <a:p>
                      <a:r>
                        <a:rPr lang="en-GB" dirty="0">
                          <a:latin typeface="Franklin Gothic Medium Cond" panose="020B0606030402020204" pitchFamily="34" charset="0"/>
                        </a:rPr>
                        <a:t>High labour intensity, low throughput.</a:t>
                      </a:r>
                      <a:br>
                        <a:rPr lang="en-GB" dirty="0">
                          <a:latin typeface="Franklin Gothic Medium Cond" panose="020B0606030402020204" pitchFamily="34" charset="0"/>
                        </a:rPr>
                      </a:br>
                      <a:r>
                        <a:rPr lang="en-GB" dirty="0">
                          <a:latin typeface="Franklin Gothic Medium Cond" panose="020B0606030402020204" pitchFamily="34" charset="0"/>
                        </a:rPr>
                        <a:t>Unable to measure ultra-long telomeres and may not work on all chromosomes.</a:t>
                      </a:r>
                    </a:p>
                  </a:txBody>
                  <a:tcPr>
                    <a:solidFill>
                      <a:srgbClr val="E6CDE9"/>
                    </a:solidFill>
                  </a:tcPr>
                </a:tc>
                <a:extLst>
                  <a:ext uri="{0D108BD9-81ED-4DB2-BD59-A6C34878D82A}">
                    <a16:rowId xmlns:a16="http://schemas.microsoft.com/office/drawing/2014/main" val="418987945"/>
                  </a:ext>
                </a:extLst>
              </a:tr>
            </a:tbl>
          </a:graphicData>
        </a:graphic>
      </p:graphicFrame>
      <p:sp>
        <p:nvSpPr>
          <p:cNvPr id="5" name="TextBox 4">
            <a:extLst>
              <a:ext uri="{FF2B5EF4-FFF2-40B4-BE49-F238E27FC236}">
                <a16:creationId xmlns:a16="http://schemas.microsoft.com/office/drawing/2014/main" id="{8F74F818-3BD7-3127-7A34-9E6C56689F9C}"/>
              </a:ext>
            </a:extLst>
          </p:cNvPr>
          <p:cNvSpPr txBox="1"/>
          <p:nvPr/>
        </p:nvSpPr>
        <p:spPr>
          <a:xfrm>
            <a:off x="6024881" y="6019441"/>
            <a:ext cx="6162708" cy="646331"/>
          </a:xfrm>
          <a:prstGeom prst="rect">
            <a:avLst/>
          </a:prstGeom>
          <a:noFill/>
        </p:spPr>
        <p:txBody>
          <a:bodyPr wrap="square" rtlCol="0">
            <a:spAutoFit/>
          </a:bodyPr>
          <a:lstStyle/>
          <a:p>
            <a:pPr algn="r"/>
            <a:r>
              <a:rPr lang="en-GB" dirty="0">
                <a:solidFill>
                  <a:srgbClr val="FF0000"/>
                </a:solidFill>
                <a:latin typeface="Franklin Gothic Medium Cond" panose="020B0606030402020204" pitchFamily="34" charset="0"/>
              </a:rPr>
              <a:t>*May slow research into the role of telomere attrition in disease, as the shortest telomeres in a cell are what determines how the cell behaves</a:t>
            </a:r>
          </a:p>
        </p:txBody>
      </p:sp>
      <p:sp>
        <p:nvSpPr>
          <p:cNvPr id="6" name="Rectangle 5">
            <a:extLst>
              <a:ext uri="{FF2B5EF4-FFF2-40B4-BE49-F238E27FC236}">
                <a16:creationId xmlns:a16="http://schemas.microsoft.com/office/drawing/2014/main" id="{8302D3E7-ED60-02C6-D32C-1371DF047C53}"/>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9763DF56-968D-76C1-3A92-B15052A30468}"/>
              </a:ext>
            </a:extLst>
          </p:cNvPr>
          <p:cNvSpPr txBox="1">
            <a:spLocks/>
          </p:cNvSpPr>
          <p:nvPr/>
        </p:nvSpPr>
        <p:spPr>
          <a:xfrm>
            <a:off x="1877961" y="-265666"/>
            <a:ext cx="7669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Telomere</a:t>
            </a:r>
            <a:r>
              <a:rPr lang="en-GB" b="1" dirty="0"/>
              <a:t> </a:t>
            </a:r>
            <a:r>
              <a:rPr lang="en-GB" b="1" dirty="0">
                <a:latin typeface="Franklin Gothic Medium Cond" panose="020B0606030402020204" pitchFamily="34" charset="0"/>
              </a:rPr>
              <a:t>Measurement</a:t>
            </a:r>
          </a:p>
        </p:txBody>
      </p:sp>
      <p:pic>
        <p:nvPicPr>
          <p:cNvPr id="8" name="Picture 7" descr="A red text on a black background&#10;&#10;Description automatically generated">
            <a:extLst>
              <a:ext uri="{FF2B5EF4-FFF2-40B4-BE49-F238E27FC236}">
                <a16:creationId xmlns:a16="http://schemas.microsoft.com/office/drawing/2014/main" id="{5C0320F3-4753-A765-92DD-DB02DE97F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10" name="Picture 9" descr="A logo with blue text&#10;&#10;Description automatically generated">
            <a:extLst>
              <a:ext uri="{FF2B5EF4-FFF2-40B4-BE49-F238E27FC236}">
                <a16:creationId xmlns:a16="http://schemas.microsoft.com/office/drawing/2014/main" id="{EE9AFC9E-B93D-A860-DF56-C3EFF73BB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4132580029"/>
      </p:ext>
    </p:extLst>
  </p:cSld>
  <p:clrMapOvr>
    <a:masterClrMapping/>
  </p:clrMapOvr>
  <mc:AlternateContent xmlns:mc="http://schemas.openxmlformats.org/markup-compatibility/2006" xmlns:p14="http://schemas.microsoft.com/office/powerpoint/2010/main">
    <mc:Choice Requires="p14">
      <p:transition spd="slow" p14:dur="2000" advTm="73738"/>
    </mc:Choice>
    <mc:Fallback xmlns="">
      <p:transition spd="slow" advTm="737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E180D4A7-C9FB-4DFB-919C-405C955672EB}">
      <p14:showEvtLst xmlns:p14="http://schemas.microsoft.com/office/powerpoint/2010/main">
        <p14:playEvt time="10" objId="2"/>
        <p14:stopEvt time="73497"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3D49C-D012-C567-A946-FBB674FB8C8B}"/>
              </a:ext>
            </a:extLst>
          </p:cNvPr>
          <p:cNvSpPr>
            <a:spLocks noGrp="1"/>
          </p:cNvSpPr>
          <p:nvPr>
            <p:ph idx="1"/>
          </p:nvPr>
        </p:nvSpPr>
        <p:spPr>
          <a:xfrm>
            <a:off x="0" y="1181098"/>
            <a:ext cx="11557000" cy="5676902"/>
          </a:xfrm>
        </p:spPr>
        <p:txBody>
          <a:bodyPr>
            <a:normAutofit/>
          </a:bodyPr>
          <a:lstStyle/>
          <a:p>
            <a:pPr marL="0" indent="0">
              <a:buNone/>
            </a:pPr>
            <a:r>
              <a:rPr lang="en-GB" dirty="0">
                <a:latin typeface="Franklin Gothic Medium Cond" panose="020B0606030402020204" pitchFamily="34" charset="0"/>
              </a:rPr>
              <a:t>Many review articles discuss the range of methods for telomere measurement [18-21]</a:t>
            </a:r>
          </a:p>
          <a:p>
            <a:pPr lvl="1">
              <a:buFont typeface="Calibri" panose="020F0502020204030204" pitchFamily="34" charset="0"/>
              <a:buChar char="-"/>
            </a:pPr>
            <a:r>
              <a:rPr lang="en-GB" dirty="0">
                <a:latin typeface="Franklin Gothic Medium Cond" panose="020B0606030402020204" pitchFamily="34" charset="0"/>
              </a:rPr>
              <a:t>To our knowledge, the most recent was published in 2018 [18]:</a:t>
            </a:r>
          </a:p>
          <a:p>
            <a:pPr lvl="1">
              <a:buFont typeface="Calibri" panose="020F0502020204030204" pitchFamily="34" charset="0"/>
              <a:buChar char="-"/>
            </a:pPr>
            <a:endParaRPr lang="en-GB" dirty="0">
              <a:latin typeface="Franklin Gothic Medium Cond" panose="020B0606030402020204" pitchFamily="34" charset="0"/>
            </a:endParaRPr>
          </a:p>
          <a:p>
            <a:pPr marL="0" indent="0">
              <a:buNone/>
            </a:pPr>
            <a:endParaRPr lang="en-GB" dirty="0">
              <a:latin typeface="Franklin Gothic Medium Cond" panose="020B0606030402020204" pitchFamily="34" charset="0"/>
            </a:endParaRP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A lot of progress in the field over the last 5 years!</a:t>
            </a:r>
          </a:p>
          <a:p>
            <a:pPr>
              <a:buFont typeface="Calibri" panose="020F0502020204030204" pitchFamily="34" charset="0"/>
              <a:buChar char="-"/>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A new review article will be produced as part of the studentship</a:t>
            </a:r>
          </a:p>
          <a:p>
            <a:pPr lvl="1">
              <a:buFont typeface="Calibri" panose="020F0502020204030204" pitchFamily="34" charset="0"/>
              <a:buChar char="-"/>
            </a:pPr>
            <a:r>
              <a:rPr lang="en-GB" dirty="0">
                <a:latin typeface="Franklin Gothic Medium Cond" panose="020B0606030402020204" pitchFamily="34" charset="0"/>
              </a:rPr>
              <a:t>Discuss new changes and discoveries in existing methods</a:t>
            </a:r>
          </a:p>
          <a:p>
            <a:pPr lvl="1">
              <a:buFont typeface="Calibri" panose="020F0502020204030204" pitchFamily="34" charset="0"/>
              <a:buChar char="-"/>
            </a:pPr>
            <a:r>
              <a:rPr lang="en-GB" dirty="0">
                <a:latin typeface="Franklin Gothic Medium Cond" panose="020B0606030402020204" pitchFamily="34" charset="0"/>
              </a:rPr>
              <a:t>Highlight newly developed techniques, and their purpose</a:t>
            </a:r>
          </a:p>
          <a:p>
            <a:pPr lvl="1">
              <a:buFont typeface="Calibri" panose="020F0502020204030204" pitchFamily="34" charset="0"/>
              <a:buChar char="-"/>
            </a:pPr>
            <a:r>
              <a:rPr lang="en-GB" dirty="0">
                <a:latin typeface="Franklin Gothic Medium Cond" panose="020B0606030402020204" pitchFamily="34" charset="0"/>
              </a:rPr>
              <a:t>Explore the potential of </a:t>
            </a:r>
            <a:r>
              <a:rPr lang="en-GB" u="sng" dirty="0">
                <a:latin typeface="Franklin Gothic Medium Cond" panose="020B0606030402020204" pitchFamily="34" charset="0"/>
              </a:rPr>
              <a:t>Oxford Nanopore Telomere Sequencing</a:t>
            </a:r>
          </a:p>
        </p:txBody>
      </p:sp>
      <p:pic>
        <p:nvPicPr>
          <p:cNvPr id="5" name="Picture 4">
            <a:extLst>
              <a:ext uri="{FF2B5EF4-FFF2-40B4-BE49-F238E27FC236}">
                <a16:creationId xmlns:a16="http://schemas.microsoft.com/office/drawing/2014/main" id="{30B9733D-6AFA-50A8-6E17-BF6E97DA7DF6}"/>
              </a:ext>
            </a:extLst>
          </p:cNvPr>
          <p:cNvPicPr>
            <a:picLocks noChangeAspect="1"/>
          </p:cNvPicPr>
          <p:nvPr/>
        </p:nvPicPr>
        <p:blipFill>
          <a:blip r:embed="rId4"/>
          <a:stretch>
            <a:fillRect/>
          </a:stretch>
        </p:blipFill>
        <p:spPr>
          <a:xfrm>
            <a:off x="3202334" y="2127249"/>
            <a:ext cx="5787331" cy="1195476"/>
          </a:xfrm>
          <a:prstGeom prst="rect">
            <a:avLst/>
          </a:prstGeom>
          <a:ln w="19050">
            <a:solidFill>
              <a:schemeClr val="tx1">
                <a:lumMod val="85000"/>
                <a:lumOff val="15000"/>
              </a:schemeClr>
            </a:solidFill>
          </a:ln>
        </p:spPr>
      </p:pic>
      <p:sp>
        <p:nvSpPr>
          <p:cNvPr id="6" name="Rectangle 5">
            <a:extLst>
              <a:ext uri="{FF2B5EF4-FFF2-40B4-BE49-F238E27FC236}">
                <a16:creationId xmlns:a16="http://schemas.microsoft.com/office/drawing/2014/main" id="{659320C8-48C5-5E9F-D314-38F55FC28F3E}"/>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26F50142-6DEC-2B6B-F2AA-71B7BB6D4831}"/>
              </a:ext>
            </a:extLst>
          </p:cNvPr>
          <p:cNvSpPr txBox="1">
            <a:spLocks/>
          </p:cNvSpPr>
          <p:nvPr/>
        </p:nvSpPr>
        <p:spPr>
          <a:xfrm>
            <a:off x="1877961" y="-265666"/>
            <a:ext cx="7669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Method Review</a:t>
            </a:r>
          </a:p>
        </p:txBody>
      </p:sp>
      <p:pic>
        <p:nvPicPr>
          <p:cNvPr id="13" name="Picture 12" descr="A purple and black label&#10;&#10;Description automatically generated">
            <a:extLst>
              <a:ext uri="{FF2B5EF4-FFF2-40B4-BE49-F238E27FC236}">
                <a16:creationId xmlns:a16="http://schemas.microsoft.com/office/drawing/2014/main" id="{5338F127-C09A-C708-FF99-17B366B9B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7517" y="3322725"/>
            <a:ext cx="2944374" cy="2910846"/>
          </a:xfrm>
          <a:prstGeom prst="rect">
            <a:avLst/>
          </a:prstGeom>
        </p:spPr>
      </p:pic>
      <p:pic>
        <p:nvPicPr>
          <p:cNvPr id="4" name="Picture 3" descr="A red text on a black background&#10;&#10;Description automatically generated">
            <a:extLst>
              <a:ext uri="{FF2B5EF4-FFF2-40B4-BE49-F238E27FC236}">
                <a16:creationId xmlns:a16="http://schemas.microsoft.com/office/drawing/2014/main" id="{FC24B383-E683-C316-AE85-333985971C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9" name="Picture 8" descr="A logo with blue text&#10;&#10;Description automatically generated">
            <a:extLst>
              <a:ext uri="{FF2B5EF4-FFF2-40B4-BE49-F238E27FC236}">
                <a16:creationId xmlns:a16="http://schemas.microsoft.com/office/drawing/2014/main" id="{323FF7C8-241A-1BA2-8273-69360CCA41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3595576902"/>
      </p:ext>
    </p:extLst>
  </p:cSld>
  <p:clrMapOvr>
    <a:masterClrMapping/>
  </p:clrMapOvr>
  <mc:AlternateContent xmlns:mc="http://schemas.openxmlformats.org/markup-compatibility/2006" xmlns:p14="http://schemas.microsoft.com/office/powerpoint/2010/main">
    <mc:Choice Requires="p14">
      <p:transition spd="slow" p14:dur="2000" advTm="42857"/>
    </mc:Choice>
    <mc:Fallback xmlns="">
      <p:transition spd="slow" advTm="428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3" objId="2"/>
        <p14:stopEvt time="42633"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mouse with long ears&#10;&#10;Description automatically generated">
            <a:extLst>
              <a:ext uri="{FF2B5EF4-FFF2-40B4-BE49-F238E27FC236}">
                <a16:creationId xmlns:a16="http://schemas.microsoft.com/office/drawing/2014/main" id="{52C30F2B-9BC0-6C52-5DD5-C64093056BC9}"/>
              </a:ext>
            </a:extLst>
          </p:cNvPr>
          <p:cNvPicPr>
            <a:picLocks noChangeAspect="1"/>
          </p:cNvPicPr>
          <p:nvPr/>
        </p:nvPicPr>
        <p:blipFill rotWithShape="1">
          <a:blip r:embed="rId4">
            <a:extLst>
              <a:ext uri="{28A0092B-C50C-407E-A947-70E740481C1C}">
                <a14:useLocalDpi xmlns:a14="http://schemas.microsoft.com/office/drawing/2010/main" val="0"/>
              </a:ext>
            </a:extLst>
          </a:blip>
          <a:srcRect r="46139"/>
          <a:stretch/>
        </p:blipFill>
        <p:spPr>
          <a:xfrm>
            <a:off x="8163627" y="2156273"/>
            <a:ext cx="4028373" cy="5166582"/>
          </a:xfrm>
          <a:prstGeom prst="rect">
            <a:avLst/>
          </a:prstGeom>
        </p:spPr>
      </p:pic>
      <p:sp>
        <p:nvSpPr>
          <p:cNvPr id="3" name="Content Placeholder 2">
            <a:extLst>
              <a:ext uri="{FF2B5EF4-FFF2-40B4-BE49-F238E27FC236}">
                <a16:creationId xmlns:a16="http://schemas.microsoft.com/office/drawing/2014/main" id="{0C20DC71-E1FF-89F5-5646-121FCD8CB0D3}"/>
              </a:ext>
            </a:extLst>
          </p:cNvPr>
          <p:cNvSpPr>
            <a:spLocks noGrp="1"/>
          </p:cNvSpPr>
          <p:nvPr>
            <p:ph idx="1"/>
          </p:nvPr>
        </p:nvSpPr>
        <p:spPr>
          <a:xfrm>
            <a:off x="0" y="1205706"/>
            <a:ext cx="8534400" cy="4986749"/>
          </a:xfrm>
        </p:spPr>
        <p:txBody>
          <a:bodyPr>
            <a:normAutofit/>
          </a:bodyPr>
          <a:lstStyle/>
          <a:p>
            <a:pPr marL="0" indent="0">
              <a:buNone/>
            </a:pPr>
            <a:r>
              <a:rPr lang="en-GB" dirty="0">
                <a:latin typeface="Franklin Gothic Medium Cond" panose="020B0606030402020204" pitchFamily="34" charset="0"/>
              </a:rPr>
              <a:t>Oxford Nanopore Telomere Sequencing – “NanoTelSeq”</a:t>
            </a:r>
          </a:p>
          <a:p>
            <a:pPr marL="0" indent="0">
              <a:buNone/>
            </a:pPr>
            <a:r>
              <a:rPr lang="en-GB" dirty="0">
                <a:latin typeface="Franklin Gothic Medium Cond" panose="020B0606030402020204" pitchFamily="34" charset="0"/>
              </a:rPr>
              <a:t>New tool for measuring single telomeres</a:t>
            </a:r>
          </a:p>
          <a:p>
            <a:pPr marL="0" indent="0">
              <a:buNone/>
            </a:pPr>
            <a:r>
              <a:rPr lang="en-GB" dirty="0">
                <a:latin typeface="Franklin Gothic Medium Cond" panose="020B0606030402020204" pitchFamily="34" charset="0"/>
              </a:rPr>
              <a:t>First discussed by Dr Riham Smoom and her research team [22]</a:t>
            </a:r>
          </a:p>
          <a:p>
            <a:pPr lvl="1"/>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Developed alongside a mouse model with human length telomeres – Telomouse [22]</a:t>
            </a:r>
          </a:p>
          <a:p>
            <a:pPr marL="457200" lvl="1"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Developed because existing tools were too labour intensive or could not measure super long telomeres</a:t>
            </a:r>
          </a:p>
          <a:p>
            <a:pPr lvl="1">
              <a:buFont typeface="Calibri" panose="020F0502020204030204" pitchFamily="34" charset="0"/>
              <a:buChar char="-"/>
            </a:pPr>
            <a:r>
              <a:rPr lang="en-GB" dirty="0">
                <a:latin typeface="Franklin Gothic Medium Cond" panose="020B0606030402020204" pitchFamily="34" charset="0"/>
              </a:rPr>
              <a:t>NanoTelSeq can very precisely read both super long telomeres, and super short telomeres</a:t>
            </a:r>
          </a:p>
          <a:p>
            <a:pPr marL="0" indent="0">
              <a:buNone/>
            </a:pPr>
            <a:endParaRPr lang="en-GB" dirty="0">
              <a:latin typeface="Franklin Gothic Medium Cond" panose="020B0606030402020204" pitchFamily="34" charset="0"/>
            </a:endParaRPr>
          </a:p>
          <a:p>
            <a:pPr lvl="1"/>
            <a:endParaRPr lang="en-GB" dirty="0">
              <a:latin typeface="Franklin Gothic Medium Cond" panose="020B0606030402020204" pitchFamily="34" charset="0"/>
            </a:endParaRPr>
          </a:p>
        </p:txBody>
      </p:sp>
      <p:pic>
        <p:nvPicPr>
          <p:cNvPr id="5" name="Picture 4" descr="A logo with text and letters&#10;&#10;Description automatically generated">
            <a:extLst>
              <a:ext uri="{FF2B5EF4-FFF2-40B4-BE49-F238E27FC236}">
                <a16:creationId xmlns:a16="http://schemas.microsoft.com/office/drawing/2014/main" id="{CA821A24-357E-14D8-C527-3185EF66F093}"/>
              </a:ext>
            </a:extLst>
          </p:cNvPr>
          <p:cNvPicPr>
            <a:picLocks noChangeAspect="1"/>
          </p:cNvPicPr>
          <p:nvPr/>
        </p:nvPicPr>
        <p:blipFill rotWithShape="1">
          <a:blip r:embed="rId5">
            <a:extLst>
              <a:ext uri="{28A0092B-C50C-407E-A947-70E740481C1C}">
                <a14:useLocalDpi xmlns:a14="http://schemas.microsoft.com/office/drawing/2010/main" val="0"/>
              </a:ext>
            </a:extLst>
          </a:blip>
          <a:srcRect l="30538" t="9589" r="22753" b="12714"/>
          <a:stretch/>
        </p:blipFill>
        <p:spPr>
          <a:xfrm>
            <a:off x="9060144" y="772249"/>
            <a:ext cx="1759485" cy="2926831"/>
          </a:xfrm>
          <a:prstGeom prst="rect">
            <a:avLst/>
          </a:prstGeom>
        </p:spPr>
      </p:pic>
      <p:sp>
        <p:nvSpPr>
          <p:cNvPr id="11" name="Rectangle 10">
            <a:extLst>
              <a:ext uri="{FF2B5EF4-FFF2-40B4-BE49-F238E27FC236}">
                <a16:creationId xmlns:a16="http://schemas.microsoft.com/office/drawing/2014/main" id="{8A61858A-AA2B-DC38-560A-CBCC66C9A002}"/>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7DBE3A5E-0723-EBF3-BC16-8462700CEA83}"/>
              </a:ext>
            </a:extLst>
          </p:cNvPr>
          <p:cNvSpPr txBox="1">
            <a:spLocks/>
          </p:cNvSpPr>
          <p:nvPr/>
        </p:nvSpPr>
        <p:spPr>
          <a:xfrm>
            <a:off x="1877961" y="-265666"/>
            <a:ext cx="76593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Oxford Nanopore Sequencing</a:t>
            </a:r>
          </a:p>
        </p:txBody>
      </p:sp>
      <p:pic>
        <p:nvPicPr>
          <p:cNvPr id="2" name="Picture 1" descr="A red text on a black background&#10;&#10;Description automatically generated">
            <a:extLst>
              <a:ext uri="{FF2B5EF4-FFF2-40B4-BE49-F238E27FC236}">
                <a16:creationId xmlns:a16="http://schemas.microsoft.com/office/drawing/2014/main" id="{7EA5F58B-73E5-5410-8107-594B9BAF57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4" name="Picture 3" descr="A logo with blue text&#10;&#10;Description automatically generated">
            <a:extLst>
              <a:ext uri="{FF2B5EF4-FFF2-40B4-BE49-F238E27FC236}">
                <a16:creationId xmlns:a16="http://schemas.microsoft.com/office/drawing/2014/main" id="{A7103798-62B6-7681-C6A8-C66916FA51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4181390499"/>
      </p:ext>
    </p:extLst>
  </p:cSld>
  <p:clrMapOvr>
    <a:masterClrMapping/>
  </p:clrMapOvr>
  <mc:AlternateContent xmlns:mc="http://schemas.openxmlformats.org/markup-compatibility/2006" xmlns:p14="http://schemas.microsoft.com/office/powerpoint/2010/main">
    <mc:Choice Requires="p14">
      <p:transition spd="slow" p14:dur="2000" advTm="53736"/>
    </mc:Choice>
    <mc:Fallback xmlns="">
      <p:transition spd="slow" advTm="53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2" objId="6"/>
        <p14:stopEvt time="53436" objId="6"/>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 shot of a computer&#10;&#10;Description automatically generated">
            <a:extLst>
              <a:ext uri="{FF2B5EF4-FFF2-40B4-BE49-F238E27FC236}">
                <a16:creationId xmlns:a16="http://schemas.microsoft.com/office/drawing/2014/main" id="{AD2CBAAE-1A7D-28C6-60CD-D78EC16D43AE}"/>
              </a:ext>
            </a:extLst>
          </p:cNvPr>
          <p:cNvPicPr>
            <a:picLocks noChangeAspect="1"/>
          </p:cNvPicPr>
          <p:nvPr/>
        </p:nvPicPr>
        <p:blipFill rotWithShape="1">
          <a:blip r:embed="rId6">
            <a:extLst>
              <a:ext uri="{28A0092B-C50C-407E-A947-70E740481C1C}">
                <a14:useLocalDpi xmlns:a14="http://schemas.microsoft.com/office/drawing/2010/main" val="0"/>
              </a:ext>
            </a:extLst>
          </a:blip>
          <a:srcRect r="58337" b="90129"/>
          <a:stretch/>
        </p:blipFill>
        <p:spPr>
          <a:xfrm rot="2149954">
            <a:off x="5756653" y="3230506"/>
            <a:ext cx="3394445" cy="562962"/>
          </a:xfrm>
          <a:prstGeom prst="rect">
            <a:avLst/>
          </a:prstGeom>
        </p:spPr>
      </p:pic>
      <p:pic>
        <p:nvPicPr>
          <p:cNvPr id="22" name="Picture 21" descr="A yellow and black sign with black text&#10;&#10;Description automatically generated">
            <a:extLst>
              <a:ext uri="{FF2B5EF4-FFF2-40B4-BE49-F238E27FC236}">
                <a16:creationId xmlns:a16="http://schemas.microsoft.com/office/drawing/2014/main" id="{84BBD697-BFA7-A94C-6234-FD30AE0227B2}"/>
              </a:ext>
            </a:extLst>
          </p:cNvPr>
          <p:cNvPicPr>
            <a:picLocks noChangeAspect="1"/>
          </p:cNvPicPr>
          <p:nvPr/>
        </p:nvPicPr>
        <p:blipFill rotWithShape="1">
          <a:blip r:embed="rId7">
            <a:extLst>
              <a:ext uri="{28A0092B-C50C-407E-A947-70E740481C1C}">
                <a14:useLocalDpi xmlns:a14="http://schemas.microsoft.com/office/drawing/2010/main" val="0"/>
              </a:ext>
            </a:extLst>
          </a:blip>
          <a:srcRect l="16423" t="14063" r="44046" b="57898"/>
          <a:stretch/>
        </p:blipFill>
        <p:spPr>
          <a:xfrm rot="2179815">
            <a:off x="5317459" y="1494461"/>
            <a:ext cx="3290201" cy="1633609"/>
          </a:xfrm>
          <a:prstGeom prst="rect">
            <a:avLst/>
          </a:prstGeom>
        </p:spPr>
      </p:pic>
      <p:sp>
        <p:nvSpPr>
          <p:cNvPr id="3" name="Content Placeholder 2">
            <a:extLst>
              <a:ext uri="{FF2B5EF4-FFF2-40B4-BE49-F238E27FC236}">
                <a16:creationId xmlns:a16="http://schemas.microsoft.com/office/drawing/2014/main" id="{7DD47DAB-F717-7404-118B-F890745C5179}"/>
              </a:ext>
            </a:extLst>
          </p:cNvPr>
          <p:cNvSpPr>
            <a:spLocks noGrp="1"/>
          </p:cNvSpPr>
          <p:nvPr>
            <p:ph idx="1"/>
          </p:nvPr>
        </p:nvSpPr>
        <p:spPr>
          <a:xfrm>
            <a:off x="-17648" y="925513"/>
            <a:ext cx="6113647" cy="5818188"/>
          </a:xfrm>
        </p:spPr>
        <p:txBody>
          <a:bodyPr>
            <a:normAutofit fontScale="92500" lnSpcReduction="10000"/>
          </a:bodyPr>
          <a:lstStyle/>
          <a:p>
            <a:pPr marL="0" indent="0">
              <a:buNone/>
            </a:pPr>
            <a:r>
              <a:rPr lang="en-GB" dirty="0">
                <a:latin typeface="Franklin Gothic Medium Cond" panose="020B0606030402020204" pitchFamily="34" charset="0"/>
              </a:rPr>
              <a:t>Telomeres have an overhanging sequence of single strand DNA</a:t>
            </a:r>
          </a:p>
          <a:p>
            <a:pPr marL="0" indent="0">
              <a:buNone/>
            </a:pPr>
            <a:r>
              <a:rPr lang="en-GB" dirty="0">
                <a:latin typeface="Franklin Gothic Medium Cond" panose="020B0606030402020204" pitchFamily="34" charset="0"/>
              </a:rPr>
              <a:t>A “Telorette” is attached to the overhang</a:t>
            </a:r>
          </a:p>
          <a:p>
            <a:pPr lvl="1">
              <a:buFont typeface="Calibri" panose="020F0502020204030204" pitchFamily="34" charset="0"/>
              <a:buChar char="-"/>
            </a:pPr>
            <a:r>
              <a:rPr lang="en-GB" dirty="0">
                <a:latin typeface="Franklin Gothic Medium Cond" panose="020B0606030402020204" pitchFamily="34" charset="0"/>
              </a:rPr>
              <a:t>Acts like a “barcode” – Genetic Barcoding</a:t>
            </a:r>
          </a:p>
          <a:p>
            <a:pPr lvl="1">
              <a:buFont typeface="Calibri" panose="020F0502020204030204" pitchFamily="34" charset="0"/>
              <a:buChar char="-"/>
            </a:pPr>
            <a:r>
              <a:rPr lang="en-GB" dirty="0">
                <a:latin typeface="Franklin Gothic Medium Cond" panose="020B0606030402020204" pitchFamily="34" charset="0"/>
              </a:rPr>
              <a:t>Different telorettes have different sequences, allowing the machine to identify them</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The telorette must be attached to an adaptor that the sequencer can detect</a:t>
            </a:r>
          </a:p>
          <a:p>
            <a:pPr marL="0" indent="0">
              <a:buNone/>
            </a:pPr>
            <a:endParaRPr lang="en-GB" dirty="0">
              <a:latin typeface="Franklin Gothic Medium Cond" panose="020B0606030402020204" pitchFamily="34" charset="0"/>
            </a:endParaRPr>
          </a:p>
          <a:p>
            <a:pPr marL="0" indent="0">
              <a:buNone/>
            </a:pPr>
            <a:r>
              <a:rPr lang="en-GB" dirty="0">
                <a:latin typeface="Franklin Gothic Medium Cond" panose="020B0606030402020204" pitchFamily="34" charset="0"/>
              </a:rPr>
              <a:t>The sequencer’s reads can extend from the adaptor to DNA on the other side of the telomere</a:t>
            </a:r>
          </a:p>
          <a:p>
            <a:pPr lvl="1">
              <a:buFont typeface="Calibri" panose="020F0502020204030204" pitchFamily="34" charset="0"/>
              <a:buChar char="-"/>
            </a:pPr>
            <a:r>
              <a:rPr lang="en-GB" dirty="0">
                <a:latin typeface="Franklin Gothic Medium Cond" panose="020B0606030402020204" pitchFamily="34" charset="0"/>
              </a:rPr>
              <a:t>Ensures full read of telomere</a:t>
            </a:r>
          </a:p>
          <a:p>
            <a:pPr lvl="1">
              <a:buFont typeface="Calibri" panose="020F0502020204030204" pitchFamily="34" charset="0"/>
              <a:buChar char="-"/>
            </a:pPr>
            <a:r>
              <a:rPr lang="en-GB" dirty="0">
                <a:latin typeface="Franklin Gothic Medium Cond" panose="020B0606030402020204" pitchFamily="34" charset="0"/>
              </a:rPr>
              <a:t>Reading DNA past the telomere allows us to tell what chromosome the telomere came from</a:t>
            </a:r>
          </a:p>
        </p:txBody>
      </p:sp>
      <p:sp>
        <p:nvSpPr>
          <p:cNvPr id="4" name="Rectangle 3">
            <a:extLst>
              <a:ext uri="{FF2B5EF4-FFF2-40B4-BE49-F238E27FC236}">
                <a16:creationId xmlns:a16="http://schemas.microsoft.com/office/drawing/2014/main" id="{C336313D-829A-D0D1-D753-8E229840C50B}"/>
              </a:ext>
            </a:extLst>
          </p:cNvPr>
          <p:cNvSpPr/>
          <p:nvPr/>
        </p:nvSpPr>
        <p:spPr>
          <a:xfrm>
            <a:off x="0" y="0"/>
            <a:ext cx="12200823" cy="781186"/>
          </a:xfrm>
          <a:prstGeom prst="rect">
            <a:avLst/>
          </a:prstGeom>
          <a:solidFill>
            <a:srgbClr val="CD9D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9AE59C0-FE17-D967-53DB-69D0A67373C4}"/>
              </a:ext>
            </a:extLst>
          </p:cNvPr>
          <p:cNvSpPr txBox="1">
            <a:spLocks/>
          </p:cNvSpPr>
          <p:nvPr/>
        </p:nvSpPr>
        <p:spPr>
          <a:xfrm>
            <a:off x="1877960" y="-265666"/>
            <a:ext cx="76593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Franklin Gothic Medium Cond" panose="020B0606030402020204" pitchFamily="34" charset="0"/>
              </a:rPr>
              <a:t>How Does NanoTelSeq Work? </a:t>
            </a:r>
          </a:p>
        </p:txBody>
      </p:sp>
      <p:pic>
        <p:nvPicPr>
          <p:cNvPr id="26" name="Picture 25" descr="A close-up of a device&#10;&#10;Description automatically generated">
            <a:extLst>
              <a:ext uri="{FF2B5EF4-FFF2-40B4-BE49-F238E27FC236}">
                <a16:creationId xmlns:a16="http://schemas.microsoft.com/office/drawing/2014/main" id="{1DBE19C8-C348-7871-1E95-6F2DDC31D6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5999" y="4868693"/>
            <a:ext cx="2218448" cy="1635499"/>
          </a:xfrm>
          <a:prstGeom prst="rect">
            <a:avLst/>
          </a:prstGeom>
        </p:spPr>
      </p:pic>
      <p:grpSp>
        <p:nvGrpSpPr>
          <p:cNvPr id="38" name="Group 37">
            <a:extLst>
              <a:ext uri="{FF2B5EF4-FFF2-40B4-BE49-F238E27FC236}">
                <a16:creationId xmlns:a16="http://schemas.microsoft.com/office/drawing/2014/main" id="{7B548266-F42C-8CDE-3943-148AF72E7F7C}"/>
              </a:ext>
            </a:extLst>
          </p:cNvPr>
          <p:cNvGrpSpPr/>
          <p:nvPr/>
        </p:nvGrpSpPr>
        <p:grpSpPr>
          <a:xfrm>
            <a:off x="6464300" y="925513"/>
            <a:ext cx="4951623" cy="4662386"/>
            <a:chOff x="6464300" y="925513"/>
            <a:chExt cx="4951623" cy="4662386"/>
          </a:xfrm>
        </p:grpSpPr>
        <p:grpSp>
          <p:nvGrpSpPr>
            <p:cNvPr id="36" name="Group 35">
              <a:extLst>
                <a:ext uri="{FF2B5EF4-FFF2-40B4-BE49-F238E27FC236}">
                  <a16:creationId xmlns:a16="http://schemas.microsoft.com/office/drawing/2014/main" id="{0BBC7262-A561-8746-1823-0524FCECA683}"/>
                </a:ext>
              </a:extLst>
            </p:cNvPr>
            <p:cNvGrpSpPr/>
            <p:nvPr/>
          </p:nvGrpSpPr>
          <p:grpSpPr>
            <a:xfrm>
              <a:off x="6464300" y="925513"/>
              <a:ext cx="4951623" cy="4662386"/>
              <a:chOff x="6464300" y="925513"/>
              <a:chExt cx="4951623" cy="4662386"/>
            </a:xfrm>
          </p:grpSpPr>
          <p:grpSp>
            <p:nvGrpSpPr>
              <p:cNvPr id="34" name="Group 33">
                <a:extLst>
                  <a:ext uri="{FF2B5EF4-FFF2-40B4-BE49-F238E27FC236}">
                    <a16:creationId xmlns:a16="http://schemas.microsoft.com/office/drawing/2014/main" id="{08679970-8DD2-59D1-57F1-92B11053AE1B}"/>
                  </a:ext>
                </a:extLst>
              </p:cNvPr>
              <p:cNvGrpSpPr/>
              <p:nvPr/>
            </p:nvGrpSpPr>
            <p:grpSpPr>
              <a:xfrm>
                <a:off x="6464300" y="925513"/>
                <a:ext cx="4694238" cy="4458390"/>
                <a:chOff x="6464300" y="925513"/>
                <a:chExt cx="4694238" cy="4458390"/>
              </a:xfrm>
            </p:grpSpPr>
            <p:cxnSp>
              <p:nvCxnSpPr>
                <p:cNvPr id="28" name="Straight Connector 27">
                  <a:extLst>
                    <a:ext uri="{FF2B5EF4-FFF2-40B4-BE49-F238E27FC236}">
                      <a16:creationId xmlns:a16="http://schemas.microsoft.com/office/drawing/2014/main" id="{C99772A6-55BF-07A1-9F72-AF6223E9B718}"/>
                    </a:ext>
                  </a:extLst>
                </p:cNvPr>
                <p:cNvCxnSpPr/>
                <p:nvPr/>
              </p:nvCxnSpPr>
              <p:spPr>
                <a:xfrm>
                  <a:off x="6464300" y="925513"/>
                  <a:ext cx="165100" cy="11318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5219D3-107C-8F25-94CF-99B56FD70852}"/>
                    </a:ext>
                  </a:extLst>
                </p:cNvPr>
                <p:cNvCxnSpPr>
                  <a:cxnSpLocks/>
                </p:cNvCxnSpPr>
                <p:nvPr/>
              </p:nvCxnSpPr>
              <p:spPr>
                <a:xfrm>
                  <a:off x="6613525" y="2035596"/>
                  <a:ext cx="4545013" cy="3348307"/>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5" name="Isosceles Triangle 34">
                <a:extLst>
                  <a:ext uri="{FF2B5EF4-FFF2-40B4-BE49-F238E27FC236}">
                    <a16:creationId xmlns:a16="http://schemas.microsoft.com/office/drawing/2014/main" id="{9D488193-76E0-D112-2BF8-9BC7AB4426D6}"/>
                  </a:ext>
                </a:extLst>
              </p:cNvPr>
              <p:cNvSpPr/>
              <p:nvPr/>
            </p:nvSpPr>
            <p:spPr>
              <a:xfrm rot="7710598">
                <a:off x="11158833" y="5330808"/>
                <a:ext cx="212132" cy="30204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4B1EEF0F-2833-FBDC-0802-4AD203A6DA13}"/>
                </a:ext>
              </a:extLst>
            </p:cNvPr>
            <p:cNvSpPr txBox="1"/>
            <p:nvPr/>
          </p:nvSpPr>
          <p:spPr>
            <a:xfrm rot="2169298">
              <a:off x="7394864" y="3178896"/>
              <a:ext cx="2947425" cy="461665"/>
            </a:xfrm>
            <a:prstGeom prst="rect">
              <a:avLst/>
            </a:prstGeom>
            <a:noFill/>
          </p:spPr>
          <p:txBody>
            <a:bodyPr wrap="square" rtlCol="0">
              <a:spAutoFit/>
            </a:bodyPr>
            <a:lstStyle/>
            <a:p>
              <a:r>
                <a:rPr lang="en-GB" sz="2400" b="1" dirty="0">
                  <a:latin typeface="Arial Rounded MT Bold" panose="020F0704030504030204" pitchFamily="34" charset="0"/>
                </a:rPr>
                <a:t>Sequencer Read</a:t>
              </a:r>
            </a:p>
          </p:txBody>
        </p:sp>
      </p:grpSp>
      <p:pic>
        <p:nvPicPr>
          <p:cNvPr id="40" name="Picture 39" descr="A screen shot of a computer&#10;&#10;Description automatically generated">
            <a:extLst>
              <a:ext uri="{FF2B5EF4-FFF2-40B4-BE49-F238E27FC236}">
                <a16:creationId xmlns:a16="http://schemas.microsoft.com/office/drawing/2014/main" id="{D9930835-EB16-81EC-93F7-E0907F4EE4BF}"/>
              </a:ext>
            </a:extLst>
          </p:cNvPr>
          <p:cNvPicPr>
            <a:picLocks noChangeAspect="1"/>
          </p:cNvPicPr>
          <p:nvPr/>
        </p:nvPicPr>
        <p:blipFill rotWithShape="1">
          <a:blip r:embed="rId9">
            <a:extLst>
              <a:ext uri="{28A0092B-C50C-407E-A947-70E740481C1C}">
                <a14:useLocalDpi xmlns:a14="http://schemas.microsoft.com/office/drawing/2010/main" val="0"/>
              </a:ext>
            </a:extLst>
          </a:blip>
          <a:srcRect l="-48" t="-238" r="58242" b="91605"/>
          <a:stretch/>
        </p:blipFill>
        <p:spPr>
          <a:xfrm rot="2144795">
            <a:off x="5701595" y="3203214"/>
            <a:ext cx="3508914" cy="507232"/>
          </a:xfrm>
          <a:prstGeom prst="rect">
            <a:avLst/>
          </a:prstGeom>
        </p:spPr>
      </p:pic>
      <p:pic>
        <p:nvPicPr>
          <p:cNvPr id="8" name="Picture 7" descr="A green and black rectangular sign&#10;&#10;Description automatically generated">
            <a:extLst>
              <a:ext uri="{FF2B5EF4-FFF2-40B4-BE49-F238E27FC236}">
                <a16:creationId xmlns:a16="http://schemas.microsoft.com/office/drawing/2014/main" id="{1F6C90F3-2268-0FCB-2440-3431996128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53946">
            <a:off x="7343775" y="4855927"/>
            <a:ext cx="5246933" cy="812025"/>
          </a:xfrm>
          <a:prstGeom prst="rect">
            <a:avLst/>
          </a:prstGeom>
        </p:spPr>
      </p:pic>
      <p:pic>
        <p:nvPicPr>
          <p:cNvPr id="43" name="Audio 42">
            <a:hlinkClick r:id="" action="ppaction://media"/>
            <a:extLst>
              <a:ext uri="{FF2B5EF4-FFF2-40B4-BE49-F238E27FC236}">
                <a16:creationId xmlns:a16="http://schemas.microsoft.com/office/drawing/2014/main" id="{F4ECD89A-AECD-B12D-B1A4-7C0C6844F282}"/>
              </a:ext>
            </a:extLst>
          </p:cNvPr>
          <p:cNvPicPr>
            <a:picLocks noChangeAspect="1"/>
          </p:cNvPicPr>
          <p:nvPr>
            <a:audioFile r:link="rId3"/>
            <p:extLst>
              <p:ext uri="{DAA4B4D4-6D71-4841-9C94-3DE7FCFB9230}">
                <p14:media xmlns:p14="http://schemas.microsoft.com/office/powerpoint/2010/main" r:embed="rId2"/>
              </p:ext>
            </p:extLst>
          </p:nvPr>
        </p:nvPicPr>
        <p:blipFill>
          <a:blip r:embed="rId11"/>
          <a:srcRect l="-203125" t="-203125" r="-203125" b="-203125"/>
          <a:stretch>
            <a:fillRect/>
          </a:stretch>
        </p:blipFill>
        <p:spPr>
          <a:xfrm>
            <a:off x="10052304" y="4718304"/>
            <a:ext cx="2057400" cy="2057400"/>
          </a:xfrm>
          <a:prstGeom prst="ellipse">
            <a:avLst/>
          </a:prstGeom>
        </p:spPr>
      </p:pic>
      <p:pic>
        <p:nvPicPr>
          <p:cNvPr id="2" name="Picture 1" descr="A red text on a black background&#10;&#10;Description automatically generated">
            <a:extLst>
              <a:ext uri="{FF2B5EF4-FFF2-40B4-BE49-F238E27FC236}">
                <a16:creationId xmlns:a16="http://schemas.microsoft.com/office/drawing/2014/main" id="{16CF0F6E-0F8D-8C6D-B62E-682D31B145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992" y="33152"/>
            <a:ext cx="1789969" cy="708261"/>
          </a:xfrm>
          <a:prstGeom prst="rect">
            <a:avLst/>
          </a:prstGeom>
        </p:spPr>
      </p:pic>
      <p:pic>
        <p:nvPicPr>
          <p:cNvPr id="6" name="Picture 5" descr="A logo with blue text&#10;&#10;Description automatically generated">
            <a:extLst>
              <a:ext uri="{FF2B5EF4-FFF2-40B4-BE49-F238E27FC236}">
                <a16:creationId xmlns:a16="http://schemas.microsoft.com/office/drawing/2014/main" id="{A9D2EE56-C34F-9672-E0B0-3502CDAB965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25911" y="-59914"/>
            <a:ext cx="2813744" cy="894392"/>
          </a:xfrm>
          <a:prstGeom prst="rect">
            <a:avLst/>
          </a:prstGeom>
        </p:spPr>
      </p:pic>
    </p:spTree>
    <p:custDataLst>
      <p:tags r:id="rId1"/>
    </p:custDataLst>
    <p:extLst>
      <p:ext uri="{BB962C8B-B14F-4D97-AF65-F5344CB8AC3E}">
        <p14:creationId xmlns:p14="http://schemas.microsoft.com/office/powerpoint/2010/main" val="1725290566"/>
      </p:ext>
    </p:extLst>
  </p:cSld>
  <p:clrMapOvr>
    <a:masterClrMapping/>
  </p:clrMapOvr>
  <mc:AlternateContent xmlns:mc="http://schemas.openxmlformats.org/markup-compatibility/2006" xmlns:p14="http://schemas.microsoft.com/office/powerpoint/2010/main">
    <mc:Choice Requires="p14">
      <p:transition spd="slow" p14:dur="2000" advTm="86775"/>
    </mc:Choice>
    <mc:Fallback xmlns="">
      <p:transition spd="slow" advTm="86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ppt_x</p:attrName>
                                        </p:attrNameLst>
                                      </p:cBhvr>
                                      <p:tavLst>
                                        <p:tav tm="0">
                                          <p:val>
                                            <p:strVal val="#ppt_x"/>
                                          </p:val>
                                        </p:tav>
                                        <p:tav tm="100000">
                                          <p:val>
                                            <p:strVal val="#ppt_x"/>
                                          </p:val>
                                        </p:tav>
                                      </p:tavLst>
                                    </p:anim>
                                    <p:anim calcmode="lin" valueType="num">
                                      <p:cBhvr>
                                        <p:cTn id="40" dur="1000" fill="hold"/>
                                        <p:tgtEl>
                                          <p:spTgt spid="40"/>
                                        </p:tgtEl>
                                        <p:attrNameLst>
                                          <p:attrName>ppt_y</p:attrName>
                                        </p:attrNameLst>
                                      </p:cBhvr>
                                      <p:tavLst>
                                        <p:tav tm="0">
                                          <p:val>
                                            <p:strVal val="#ppt_y+.1"/>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5" fill="hold" display="0">
                  <p:stCondLst>
                    <p:cond delay="indefinite"/>
                  </p:stCondLst>
                  <p:endCondLst>
                    <p:cond evt="onStopAudio" delay="0">
                      <p:tgtEl>
                        <p:sldTgt/>
                      </p:tgtEl>
                    </p:cond>
                  </p:endCondLst>
                </p:cTn>
                <p:tgtEl>
                  <p:spTgt spid="43"/>
                </p:tgtEl>
              </p:cMediaNode>
            </p:audio>
          </p:childTnLst>
        </p:cTn>
      </p:par>
    </p:tnLst>
  </p:timing>
  <p:extLst>
    <p:ext uri="{E180D4A7-C9FB-4DFB-919C-405C955672EB}">
      <p14:showEvtLst xmlns:p14="http://schemas.microsoft.com/office/powerpoint/2010/main">
        <p14:playEvt time="13" objId="41"/>
        <p14:stopEvt time="86549" objId="41"/>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1|6.3|6.8|7.7|8.3"/>
</p:tagLst>
</file>

<file path=ppt/tags/tag10.xml><?xml version="1.0" encoding="utf-8"?>
<p:tagLst xmlns:a="http://schemas.openxmlformats.org/drawingml/2006/main" xmlns:r="http://schemas.openxmlformats.org/officeDocument/2006/relationships" xmlns:p="http://schemas.openxmlformats.org/presentationml/2006/main">
  <p:tag name="TIMING" val="|3.4|8.3|8.4|28.7"/>
</p:tagLst>
</file>

<file path=ppt/tags/tag2.xml><?xml version="1.0" encoding="utf-8"?>
<p:tagLst xmlns:a="http://schemas.openxmlformats.org/drawingml/2006/main" xmlns:r="http://schemas.openxmlformats.org/officeDocument/2006/relationships" xmlns:p="http://schemas.openxmlformats.org/presentationml/2006/main">
  <p:tag name="TIMING" val="|2.8|9.3|15|1.8|2.3|2.2"/>
</p:tagLst>
</file>

<file path=ppt/tags/tag3.xml><?xml version="1.0" encoding="utf-8"?>
<p:tagLst xmlns:a="http://schemas.openxmlformats.org/drawingml/2006/main" xmlns:r="http://schemas.openxmlformats.org/officeDocument/2006/relationships" xmlns:p="http://schemas.openxmlformats.org/presentationml/2006/main">
  <p:tag name="TIMING" val="|2.6|7.1|3.5|8.7|13.6|8.4|7|6.5|16.4|3.2|8.8|4.6"/>
</p:tagLst>
</file>

<file path=ppt/tags/tag4.xml><?xml version="1.0" encoding="utf-8"?>
<p:tagLst xmlns:a="http://schemas.openxmlformats.org/drawingml/2006/main" xmlns:r="http://schemas.openxmlformats.org/officeDocument/2006/relationships" xmlns:p="http://schemas.openxmlformats.org/presentationml/2006/main">
  <p:tag name="TIMING" val="|6|5.3|6.9|6.4|14.1|7.5|2.4"/>
</p:tagLst>
</file>

<file path=ppt/tags/tag5.xml><?xml version="1.0" encoding="utf-8"?>
<p:tagLst xmlns:a="http://schemas.openxmlformats.org/drawingml/2006/main" xmlns:r="http://schemas.openxmlformats.org/officeDocument/2006/relationships" xmlns:p="http://schemas.openxmlformats.org/presentationml/2006/main">
  <p:tag name="TIMING" val="|2.9|4.5|6.6|0.5|7.4|5.8|4.1|11|9.9|6.8"/>
</p:tagLst>
</file>

<file path=ppt/tags/tag6.xml><?xml version="1.0" encoding="utf-8"?>
<p:tagLst xmlns:a="http://schemas.openxmlformats.org/drawingml/2006/main" xmlns:r="http://schemas.openxmlformats.org/officeDocument/2006/relationships" xmlns:p="http://schemas.openxmlformats.org/presentationml/2006/main">
  <p:tag name="TIMING" val="|2.1|2.2|4.3|6|5|8.7|9"/>
</p:tagLst>
</file>

<file path=ppt/tags/tag7.xml><?xml version="1.0" encoding="utf-8"?>
<p:tagLst xmlns:a="http://schemas.openxmlformats.org/drawingml/2006/main" xmlns:r="http://schemas.openxmlformats.org/officeDocument/2006/relationships" xmlns:p="http://schemas.openxmlformats.org/presentationml/2006/main">
  <p:tag name="TIMING" val="|7.4|6.1|7.5|9.6|13"/>
</p:tagLst>
</file>

<file path=ppt/tags/tag8.xml><?xml version="1.0" encoding="utf-8"?>
<p:tagLst xmlns:a="http://schemas.openxmlformats.org/drawingml/2006/main" xmlns:r="http://schemas.openxmlformats.org/officeDocument/2006/relationships" xmlns:p="http://schemas.openxmlformats.org/presentationml/2006/main">
  <p:tag name="TIMING" val="|5|2.5|1.9|3.1|4.2|8.3|1|19.9|1.4|3.9|1.8|1.8|13.5|11.1"/>
</p:tagLst>
</file>

<file path=ppt/tags/tag9.xml><?xml version="1.0" encoding="utf-8"?>
<p:tagLst xmlns:a="http://schemas.openxmlformats.org/drawingml/2006/main" xmlns:r="http://schemas.openxmlformats.org/officeDocument/2006/relationships" xmlns:p="http://schemas.openxmlformats.org/presentationml/2006/main">
  <p:tag name="TIMING" val="|4.1|2.6|1.3|9.3|12.4|1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3926</Words>
  <Application>Microsoft Office PowerPoint</Application>
  <PresentationFormat>Widescreen</PresentationFormat>
  <Paragraphs>163</Paragraphs>
  <Slides>14</Slides>
  <Notes>13</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Bahnschrift SemiBold SemiConden</vt:lpstr>
      <vt:lpstr>Calibri</vt:lpstr>
      <vt:lpstr>Calibri Light</vt:lpstr>
      <vt:lpstr>Franklin Gothic Medium Cond</vt:lpstr>
      <vt:lpstr>Office Theme</vt:lpstr>
      <vt:lpstr>Exploring New Approaches for Telomere Associations with Kidney Disease</vt:lpstr>
      <vt:lpstr>Chronic Kidney Disease</vt:lpstr>
      <vt:lpstr>Chronic Kidney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Approaches for Telomere Associations with Kidney Disease</dc:title>
  <dc:creator>T C</dc:creator>
  <cp:lastModifiedBy>Tiernan Coulter</cp:lastModifiedBy>
  <cp:revision>6</cp:revision>
  <dcterms:created xsi:type="dcterms:W3CDTF">2023-07-18T12:32:48Z</dcterms:created>
  <dcterms:modified xsi:type="dcterms:W3CDTF">2023-08-10T14:53:05Z</dcterms:modified>
</cp:coreProperties>
</file>