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73" r:id="rId3"/>
    <p:sldId id="379" r:id="rId4"/>
    <p:sldId id="334" r:id="rId5"/>
    <p:sldId id="372" r:id="rId6"/>
    <p:sldId id="374" r:id="rId7"/>
    <p:sldId id="375" r:id="rId8"/>
    <p:sldId id="376" r:id="rId9"/>
    <p:sldId id="352" r:id="rId10"/>
    <p:sldId id="278" r:id="rId11"/>
    <p:sldId id="380" r:id="rId12"/>
    <p:sldId id="381" r:id="rId13"/>
    <p:sldId id="382" r:id="rId14"/>
    <p:sldId id="383" r:id="rId15"/>
    <p:sldId id="384" r:id="rId16"/>
    <p:sldId id="390" r:id="rId17"/>
    <p:sldId id="391" r:id="rId18"/>
    <p:sldId id="385" r:id="rId19"/>
    <p:sldId id="279" r:id="rId20"/>
    <p:sldId id="386" r:id="rId21"/>
    <p:sldId id="387" r:id="rId22"/>
    <p:sldId id="393" r:id="rId23"/>
    <p:sldId id="392" r:id="rId24"/>
    <p:sldId id="394" r:id="rId25"/>
    <p:sldId id="399" r:id="rId26"/>
    <p:sldId id="389" r:id="rId27"/>
    <p:sldId id="388" r:id="rId28"/>
    <p:sldId id="395" r:id="rId29"/>
    <p:sldId id="396" r:id="rId30"/>
    <p:sldId id="398" r:id="rId31"/>
    <p:sldId id="400" r:id="rId32"/>
    <p:sldId id="401" r:id="rId33"/>
    <p:sldId id="331" r:id="rId34"/>
    <p:sldId id="290" r:id="rId35"/>
    <p:sldId id="403" r:id="rId36"/>
    <p:sldId id="37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bchnas01.belfasttrust.local\shared\CSS\CSS_Nephro\Transplant%20data\Database\CURRENT\All%206%20decades%20CURREN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'Tx no.'!$A$35:$A$60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'Tx no.'!$K$35:$K$60</c:f>
              <c:numCache>
                <c:formatCode>General</c:formatCode>
                <c:ptCount val="26"/>
                <c:pt idx="0">
                  <c:v>40</c:v>
                </c:pt>
                <c:pt idx="1">
                  <c:v>43</c:v>
                </c:pt>
                <c:pt idx="2">
                  <c:v>37</c:v>
                </c:pt>
                <c:pt idx="3">
                  <c:v>50</c:v>
                </c:pt>
                <c:pt idx="4">
                  <c:v>45</c:v>
                </c:pt>
                <c:pt idx="5">
                  <c:v>58</c:v>
                </c:pt>
                <c:pt idx="6">
                  <c:v>34</c:v>
                </c:pt>
                <c:pt idx="7">
                  <c:v>44</c:v>
                </c:pt>
                <c:pt idx="8">
                  <c:v>42</c:v>
                </c:pt>
                <c:pt idx="9">
                  <c:v>40</c:v>
                </c:pt>
                <c:pt idx="10">
                  <c:v>44</c:v>
                </c:pt>
                <c:pt idx="11">
                  <c:v>76</c:v>
                </c:pt>
                <c:pt idx="12">
                  <c:v>80</c:v>
                </c:pt>
                <c:pt idx="13">
                  <c:v>88</c:v>
                </c:pt>
                <c:pt idx="14">
                  <c:v>91</c:v>
                </c:pt>
                <c:pt idx="15">
                  <c:v>103</c:v>
                </c:pt>
                <c:pt idx="16">
                  <c:v>125</c:v>
                </c:pt>
                <c:pt idx="17">
                  <c:v>128</c:v>
                </c:pt>
                <c:pt idx="18">
                  <c:v>131</c:v>
                </c:pt>
                <c:pt idx="19">
                  <c:v>115</c:v>
                </c:pt>
                <c:pt idx="20">
                  <c:v>114</c:v>
                </c:pt>
                <c:pt idx="21">
                  <c:v>158</c:v>
                </c:pt>
                <c:pt idx="22">
                  <c:v>107</c:v>
                </c:pt>
                <c:pt idx="23">
                  <c:v>110</c:v>
                </c:pt>
                <c:pt idx="24">
                  <c:v>114</c:v>
                </c:pt>
                <c:pt idx="25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3-4136-8FCD-746E2EA35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8306400"/>
        <c:axId val="578307712"/>
      </c:barChart>
      <c:catAx>
        <c:axId val="57830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7712"/>
        <c:crosses val="autoZero"/>
        <c:auto val="1"/>
        <c:lblAlgn val="ctr"/>
        <c:lblOffset val="100"/>
        <c:noMultiLvlLbl val="0"/>
      </c:catAx>
      <c:valAx>
        <c:axId val="578307712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9-4178-BCB5-D18656A495E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9-4178-BCB5-D18656A495E6}"/>
              </c:ext>
            </c:extLst>
          </c:dPt>
          <c:cat>
            <c:numRef>
              <c:f>RoI!$A$1:$A$10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RoI!$B$1:$B$10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9-4178-BCB5-D18656A49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984720120"/>
        <c:axId val="984720776"/>
      </c:barChart>
      <c:catAx>
        <c:axId val="98472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20776"/>
        <c:crosses val="autoZero"/>
        <c:auto val="1"/>
        <c:lblAlgn val="ctr"/>
        <c:lblOffset val="100"/>
        <c:noMultiLvlLbl val="0"/>
      </c:catAx>
      <c:valAx>
        <c:axId val="98472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2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'Tx no.'!$A$35:$A$60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'Tx no.'!$K$35:$K$60</c:f>
              <c:numCache>
                <c:formatCode>General</c:formatCode>
                <c:ptCount val="26"/>
                <c:pt idx="0">
                  <c:v>40</c:v>
                </c:pt>
                <c:pt idx="1">
                  <c:v>43</c:v>
                </c:pt>
                <c:pt idx="2">
                  <c:v>37</c:v>
                </c:pt>
                <c:pt idx="3">
                  <c:v>50</c:v>
                </c:pt>
                <c:pt idx="4">
                  <c:v>45</c:v>
                </c:pt>
                <c:pt idx="5">
                  <c:v>58</c:v>
                </c:pt>
                <c:pt idx="6">
                  <c:v>34</c:v>
                </c:pt>
                <c:pt idx="7">
                  <c:v>44</c:v>
                </c:pt>
                <c:pt idx="8">
                  <c:v>42</c:v>
                </c:pt>
                <c:pt idx="9">
                  <c:v>40</c:v>
                </c:pt>
                <c:pt idx="10">
                  <c:v>44</c:v>
                </c:pt>
                <c:pt idx="11">
                  <c:v>76</c:v>
                </c:pt>
                <c:pt idx="12">
                  <c:v>80</c:v>
                </c:pt>
                <c:pt idx="13">
                  <c:v>88</c:v>
                </c:pt>
                <c:pt idx="14">
                  <c:v>91</c:v>
                </c:pt>
                <c:pt idx="15">
                  <c:v>103</c:v>
                </c:pt>
                <c:pt idx="16">
                  <c:v>125</c:v>
                </c:pt>
                <c:pt idx="17">
                  <c:v>128</c:v>
                </c:pt>
                <c:pt idx="18">
                  <c:v>131</c:v>
                </c:pt>
                <c:pt idx="19">
                  <c:v>115</c:v>
                </c:pt>
                <c:pt idx="20">
                  <c:v>114</c:v>
                </c:pt>
                <c:pt idx="21">
                  <c:v>158</c:v>
                </c:pt>
                <c:pt idx="22">
                  <c:v>107</c:v>
                </c:pt>
                <c:pt idx="23">
                  <c:v>110</c:v>
                </c:pt>
                <c:pt idx="24">
                  <c:v>114</c:v>
                </c:pt>
                <c:pt idx="25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3-4136-8FCD-746E2EA35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8306400"/>
        <c:axId val="578307712"/>
      </c:barChart>
      <c:catAx>
        <c:axId val="57830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7712"/>
        <c:crosses val="autoZero"/>
        <c:auto val="1"/>
        <c:lblAlgn val="ctr"/>
        <c:lblOffset val="100"/>
        <c:noMultiLvlLbl val="0"/>
      </c:catAx>
      <c:valAx>
        <c:axId val="578307712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0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'Tx no.'!$A$35:$A$60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'Tx no.'!$D$35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0-4408-A9C9-3961BC058A26}"/>
            </c:ext>
          </c:extLst>
        </c:ser>
        <c:ser>
          <c:idx val="3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'Tx no.'!$A$35:$A$60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'Tx no.'!$H$35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A0-4408-A9C9-3961BC058A26}"/>
            </c:ext>
          </c:extLst>
        </c:ser>
        <c:ser>
          <c:idx val="4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'Tx no.'!$A$35:$A$60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'Tx no.'!$H$35:$H$60</c:f>
              <c:numCache>
                <c:formatCode>General</c:formatCode>
                <c:ptCount val="26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12</c:v>
                </c:pt>
                <c:pt idx="11">
                  <c:v>43</c:v>
                </c:pt>
                <c:pt idx="12">
                  <c:v>46</c:v>
                </c:pt>
                <c:pt idx="13">
                  <c:v>53</c:v>
                </c:pt>
                <c:pt idx="14">
                  <c:v>53</c:v>
                </c:pt>
                <c:pt idx="15">
                  <c:v>55</c:v>
                </c:pt>
                <c:pt idx="16">
                  <c:v>66</c:v>
                </c:pt>
                <c:pt idx="17">
                  <c:v>77</c:v>
                </c:pt>
                <c:pt idx="18">
                  <c:v>73</c:v>
                </c:pt>
                <c:pt idx="19">
                  <c:v>58</c:v>
                </c:pt>
                <c:pt idx="20">
                  <c:v>65</c:v>
                </c:pt>
                <c:pt idx="21">
                  <c:v>31</c:v>
                </c:pt>
                <c:pt idx="22">
                  <c:v>54</c:v>
                </c:pt>
                <c:pt idx="23">
                  <c:v>57</c:v>
                </c:pt>
                <c:pt idx="24">
                  <c:v>56</c:v>
                </c:pt>
                <c:pt idx="2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A0-4408-A9C9-3961BC058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50"/>
        <c:axId val="580518232"/>
        <c:axId val="580517248"/>
      </c:barChart>
      <c:catAx>
        <c:axId val="58051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17248"/>
        <c:crosses val="autoZero"/>
        <c:auto val="1"/>
        <c:lblAlgn val="ctr"/>
        <c:lblOffset val="100"/>
        <c:noMultiLvlLbl val="0"/>
      </c:catAx>
      <c:valAx>
        <c:axId val="5805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1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DBD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'Tx no.'!$A$46:$A$60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'Tx no.'!$C$46:$C$60</c:f>
              <c:numCache>
                <c:formatCode>General</c:formatCode>
                <c:ptCount val="15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36</c:v>
                </c:pt>
                <c:pt idx="8">
                  <c:v>24</c:v>
                </c:pt>
                <c:pt idx="9">
                  <c:v>26</c:v>
                </c:pt>
                <c:pt idx="10">
                  <c:v>85</c:v>
                </c:pt>
                <c:pt idx="11">
                  <c:v>28</c:v>
                </c:pt>
                <c:pt idx="12">
                  <c:v>21</c:v>
                </c:pt>
                <c:pt idx="13">
                  <c:v>21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7-45CD-8F15-8A320FC0A51C}"/>
            </c:ext>
          </c:extLst>
        </c:ser>
        <c:ser>
          <c:idx val="1"/>
          <c:order val="1"/>
          <c:tx>
            <c:v>DCD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'Tx no.'!$A$46:$A$60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'Tx no.'!$D$46:$D$60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11</c:v>
                </c:pt>
                <c:pt idx="5">
                  <c:v>21</c:v>
                </c:pt>
                <c:pt idx="6">
                  <c:v>12</c:v>
                </c:pt>
                <c:pt idx="7">
                  <c:v>22</c:v>
                </c:pt>
                <c:pt idx="8">
                  <c:v>33</c:v>
                </c:pt>
                <c:pt idx="9">
                  <c:v>23</c:v>
                </c:pt>
                <c:pt idx="10">
                  <c:v>42</c:v>
                </c:pt>
                <c:pt idx="11">
                  <c:v>25</c:v>
                </c:pt>
                <c:pt idx="12">
                  <c:v>32</c:v>
                </c:pt>
                <c:pt idx="13">
                  <c:v>37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7-45CD-8F15-8A320FC0A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19756336"/>
        <c:axId val="719756664"/>
      </c:barChart>
      <c:catAx>
        <c:axId val="7197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6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756664"/>
        <c:crosses val="autoZero"/>
        <c:auto val="1"/>
        <c:lblAlgn val="ctr"/>
        <c:lblOffset val="100"/>
        <c:noMultiLvlLbl val="0"/>
      </c:catAx>
      <c:valAx>
        <c:axId val="71975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75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'Tx no.'!$A$46:$A$60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'Tx no.'!$J$46:$J$60</c:f>
              <c:numCache>
                <c:formatCode>General</c:formatCode>
                <c:ptCount val="15"/>
                <c:pt idx="0">
                  <c:v>45</c:v>
                </c:pt>
                <c:pt idx="1">
                  <c:v>53</c:v>
                </c:pt>
                <c:pt idx="2">
                  <c:v>60</c:v>
                </c:pt>
                <c:pt idx="3">
                  <c:v>58</c:v>
                </c:pt>
                <c:pt idx="4">
                  <c:v>56</c:v>
                </c:pt>
                <c:pt idx="5">
                  <c:v>67</c:v>
                </c:pt>
                <c:pt idx="6">
                  <c:v>77</c:v>
                </c:pt>
                <c:pt idx="7">
                  <c:v>74</c:v>
                </c:pt>
                <c:pt idx="8">
                  <c:v>58</c:v>
                </c:pt>
                <c:pt idx="9">
                  <c:v>65</c:v>
                </c:pt>
                <c:pt idx="10">
                  <c:v>31</c:v>
                </c:pt>
                <c:pt idx="11">
                  <c:v>54</c:v>
                </c:pt>
                <c:pt idx="12">
                  <c:v>57</c:v>
                </c:pt>
                <c:pt idx="13">
                  <c:v>56</c:v>
                </c:pt>
                <c:pt idx="1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B-4BBB-957B-0426A4969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80546112"/>
        <c:axId val="580548080"/>
      </c:barChart>
      <c:catAx>
        <c:axId val="5805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48080"/>
        <c:crosses val="autoZero"/>
        <c:auto val="1"/>
        <c:lblAlgn val="ctr"/>
        <c:lblOffset val="100"/>
        <c:noMultiLvlLbl val="0"/>
      </c:catAx>
      <c:valAx>
        <c:axId val="5805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46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KSS!$A$2:$A$16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KSS!$C$2:$C$16</c:f>
              <c:numCache>
                <c:formatCode>General</c:formatCode>
                <c:ptCount val="15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13</c:v>
                </c:pt>
                <c:pt idx="6">
                  <c:v>19</c:v>
                </c:pt>
                <c:pt idx="7">
                  <c:v>14</c:v>
                </c:pt>
                <c:pt idx="8">
                  <c:v>12</c:v>
                </c:pt>
                <c:pt idx="9">
                  <c:v>21</c:v>
                </c:pt>
                <c:pt idx="10">
                  <c:v>4</c:v>
                </c:pt>
                <c:pt idx="11">
                  <c:v>17</c:v>
                </c:pt>
                <c:pt idx="12">
                  <c:v>16</c:v>
                </c:pt>
                <c:pt idx="13">
                  <c:v>9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D-40B5-9691-05403067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31299120"/>
        <c:axId val="431301088"/>
      </c:barChart>
      <c:catAx>
        <c:axId val="43129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301088"/>
        <c:crosses val="autoZero"/>
        <c:auto val="1"/>
        <c:lblAlgn val="ctr"/>
        <c:lblOffset val="100"/>
        <c:noMultiLvlLbl val="0"/>
      </c:catAx>
      <c:valAx>
        <c:axId val="4313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9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KSS!$B$1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KSS!$A$2:$A$16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KSS!$B$2:$B$16</c:f>
              <c:numCache>
                <c:formatCode>General</c:formatCode>
                <c:ptCount val="15"/>
                <c:pt idx="0">
                  <c:v>41</c:v>
                </c:pt>
                <c:pt idx="1">
                  <c:v>39</c:v>
                </c:pt>
                <c:pt idx="2">
                  <c:v>48</c:v>
                </c:pt>
                <c:pt idx="3">
                  <c:v>43</c:v>
                </c:pt>
                <c:pt idx="4">
                  <c:v>50</c:v>
                </c:pt>
                <c:pt idx="5">
                  <c:v>52</c:v>
                </c:pt>
                <c:pt idx="6">
                  <c:v>57</c:v>
                </c:pt>
                <c:pt idx="7">
                  <c:v>59</c:v>
                </c:pt>
                <c:pt idx="8">
                  <c:v>45</c:v>
                </c:pt>
                <c:pt idx="9">
                  <c:v>44</c:v>
                </c:pt>
                <c:pt idx="10">
                  <c:v>27</c:v>
                </c:pt>
                <c:pt idx="11">
                  <c:v>37</c:v>
                </c:pt>
                <c:pt idx="12">
                  <c:v>41</c:v>
                </c:pt>
                <c:pt idx="13">
                  <c:v>46</c:v>
                </c:pt>
                <c:pt idx="1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B-4A42-9DEF-1D2B11C09CE6}"/>
            </c:ext>
          </c:extLst>
        </c:ser>
        <c:ser>
          <c:idx val="1"/>
          <c:order val="1"/>
          <c:tx>
            <c:strRef>
              <c:f>KSS!$C$1</c:f>
              <c:strCache>
                <c:ptCount val="1"/>
                <c:pt idx="0">
                  <c:v>KSS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KSS!$A$2:$A$16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KSS!$C$2:$C$16</c:f>
              <c:numCache>
                <c:formatCode>General</c:formatCode>
                <c:ptCount val="15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13</c:v>
                </c:pt>
                <c:pt idx="6">
                  <c:v>19</c:v>
                </c:pt>
                <c:pt idx="7">
                  <c:v>14</c:v>
                </c:pt>
                <c:pt idx="8">
                  <c:v>12</c:v>
                </c:pt>
                <c:pt idx="9">
                  <c:v>21</c:v>
                </c:pt>
                <c:pt idx="10">
                  <c:v>4</c:v>
                </c:pt>
                <c:pt idx="11">
                  <c:v>17</c:v>
                </c:pt>
                <c:pt idx="12">
                  <c:v>16</c:v>
                </c:pt>
                <c:pt idx="13">
                  <c:v>9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B-4A42-9DEF-1D2B11C09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421241424"/>
        <c:axId val="421240112"/>
      </c:barChart>
      <c:catAx>
        <c:axId val="4212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240112"/>
        <c:crosses val="autoZero"/>
        <c:auto val="1"/>
        <c:lblAlgn val="ctr"/>
        <c:lblOffset val="100"/>
        <c:noMultiLvlLbl val="0"/>
      </c:catAx>
      <c:valAx>
        <c:axId val="4212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2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'Tx no.'!$A$46:$A$60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'Tx no.'!$J$46:$J$60</c:f>
              <c:numCache>
                <c:formatCode>General</c:formatCode>
                <c:ptCount val="15"/>
                <c:pt idx="0">
                  <c:v>45</c:v>
                </c:pt>
                <c:pt idx="1">
                  <c:v>53</c:v>
                </c:pt>
                <c:pt idx="2">
                  <c:v>60</c:v>
                </c:pt>
                <c:pt idx="3">
                  <c:v>58</c:v>
                </c:pt>
                <c:pt idx="4">
                  <c:v>56</c:v>
                </c:pt>
                <c:pt idx="5">
                  <c:v>67</c:v>
                </c:pt>
                <c:pt idx="6">
                  <c:v>77</c:v>
                </c:pt>
                <c:pt idx="7">
                  <c:v>74</c:v>
                </c:pt>
                <c:pt idx="8">
                  <c:v>58</c:v>
                </c:pt>
                <c:pt idx="9">
                  <c:v>65</c:v>
                </c:pt>
                <c:pt idx="10">
                  <c:v>31</c:v>
                </c:pt>
                <c:pt idx="11">
                  <c:v>54</c:v>
                </c:pt>
                <c:pt idx="12">
                  <c:v>57</c:v>
                </c:pt>
                <c:pt idx="13">
                  <c:v>56</c:v>
                </c:pt>
                <c:pt idx="1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B-4BBB-957B-0426A4969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80546112"/>
        <c:axId val="580548080"/>
      </c:barChart>
      <c:catAx>
        <c:axId val="5805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48080"/>
        <c:crosses val="autoZero"/>
        <c:auto val="1"/>
        <c:lblAlgn val="ctr"/>
        <c:lblOffset val="100"/>
        <c:noMultiLvlLbl val="0"/>
      </c:catAx>
      <c:valAx>
        <c:axId val="5805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4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NDAD!$B$1</c:f>
              <c:strCache>
                <c:ptCount val="1"/>
                <c:pt idx="0">
                  <c:v>Directed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NDAD!$A$2:$A$16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NDAD!$B$2:$B$16</c:f>
              <c:numCache>
                <c:formatCode>General</c:formatCode>
                <c:ptCount val="15"/>
                <c:pt idx="0">
                  <c:v>46</c:v>
                </c:pt>
                <c:pt idx="1">
                  <c:v>53</c:v>
                </c:pt>
                <c:pt idx="2">
                  <c:v>53</c:v>
                </c:pt>
                <c:pt idx="3">
                  <c:v>55</c:v>
                </c:pt>
                <c:pt idx="4">
                  <c:v>65</c:v>
                </c:pt>
                <c:pt idx="5">
                  <c:v>77</c:v>
                </c:pt>
                <c:pt idx="6">
                  <c:v>73</c:v>
                </c:pt>
                <c:pt idx="7">
                  <c:v>58</c:v>
                </c:pt>
                <c:pt idx="8">
                  <c:v>65</c:v>
                </c:pt>
                <c:pt idx="9">
                  <c:v>31</c:v>
                </c:pt>
                <c:pt idx="10">
                  <c:v>54</c:v>
                </c:pt>
                <c:pt idx="11">
                  <c:v>56</c:v>
                </c:pt>
                <c:pt idx="12">
                  <c:v>56</c:v>
                </c:pt>
                <c:pt idx="13">
                  <c:v>58</c:v>
                </c:pt>
                <c:pt idx="1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5-4F82-BF49-99930F2FD98E}"/>
            </c:ext>
          </c:extLst>
        </c:ser>
        <c:ser>
          <c:idx val="1"/>
          <c:order val="1"/>
          <c:tx>
            <c:strRef>
              <c:f>NDAD!$C$1</c:f>
              <c:strCache>
                <c:ptCount val="1"/>
                <c:pt idx="0">
                  <c:v>NDAD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NDAD!$A$2:$A$16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NDAD!$C$2:$C$16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11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7</c:v>
                </c:pt>
                <c:pt idx="10">
                  <c:v>11</c:v>
                </c:pt>
                <c:pt idx="11">
                  <c:v>10</c:v>
                </c:pt>
                <c:pt idx="12">
                  <c:v>17</c:v>
                </c:pt>
                <c:pt idx="13">
                  <c:v>7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5-4F82-BF49-99930F2FD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513554480"/>
        <c:axId val="513560056"/>
      </c:barChart>
      <c:catAx>
        <c:axId val="51355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60056"/>
        <c:crosses val="autoZero"/>
        <c:auto val="1"/>
        <c:lblAlgn val="ctr"/>
        <c:lblOffset val="100"/>
        <c:noMultiLvlLbl val="0"/>
      </c:catAx>
      <c:valAx>
        <c:axId val="51356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5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306A-96DA-42CE-B372-11D8D921323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9D62-11F3-4D8D-964B-884B891F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84FD-16C9-40BC-AE49-210ED41156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3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Excluding 2020: 2018, 2019, 2021, 2022 mean = 111</a:t>
            </a:r>
          </a:p>
          <a:p>
            <a:r>
              <a:rPr lang="en-GB" altLang="en-US" smtClean="0"/>
              <a:t>With 2020 = 120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755E7B-0737-406C-9ABF-050A8F24B89E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Excluding 2020: 2018, 2019, 2021, 2022 mean = 111</a:t>
            </a:r>
          </a:p>
          <a:p>
            <a:r>
              <a:rPr lang="en-GB" altLang="en-US" smtClean="0"/>
              <a:t>With 2020 = 120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755E7B-0737-406C-9ABF-050A8F24B89E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3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BC828-4BE6-4B52-A80E-61F6F963969A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7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  <a:p>
            <a:r>
              <a:rPr lang="en-GB" altLang="en-US" smtClean="0"/>
              <a:t>Equivalent DBD and DCD for first in 3 year</a:t>
            </a:r>
          </a:p>
          <a:p>
            <a:r>
              <a:rPr lang="en-GB" altLang="en-US" smtClean="0"/>
              <a:t>Fewest DBD since 1970</a:t>
            </a:r>
          </a:p>
          <a:p>
            <a:r>
              <a:rPr lang="en-GB" altLang="en-US" smtClean="0"/>
              <a:t>Fewest DD since 2011 - 34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C0A760-14D9-472C-86E4-02960218A90F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0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3 RoI, not highly sensitised – Denis Buckley, Jason O’Connor, Mark Tierney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DF955B-C5DE-47DA-8BC3-7BD5A50C2444}" type="slidenum">
              <a:rPr lang="en-GB" altLang="en-US" smtClean="0">
                <a:latin typeface="Calibri" panose="020F0502020204030204" pitchFamily="34" charset="0"/>
              </a:rPr>
              <a:pPr/>
              <a:t>22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2023 n=10 numerically smallest since 2014 (except for 2020)</a:t>
            </a:r>
          </a:p>
          <a:p>
            <a:r>
              <a:rPr lang="en-GB" altLang="en-US" smtClean="0"/>
              <a:t>2024 n=15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FE38D3-1CE2-4EAA-8E59-A723729AFAB8}" type="slidenum">
              <a:rPr lang="en-GB" altLang="en-US" smtClean="0">
                <a:latin typeface="Calibri" panose="020F0502020204030204" pitchFamily="34" charset="0"/>
              </a:rPr>
              <a:pPr/>
              <a:t>23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3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Charter flight with kidney – Megan Moore 2024, 000000</a:t>
            </a:r>
          </a:p>
          <a:p>
            <a:endParaRPr lang="en-GB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C6D918-DD22-4939-B3F3-A4E48351B69F}" type="slidenum">
              <a:rPr lang="en-GB" altLang="en-US" smtClean="0">
                <a:latin typeface="Calibri" panose="020F0502020204030204" pitchFamily="34" charset="0"/>
              </a:rPr>
              <a:pPr/>
              <a:t>24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3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84FD-16C9-40BC-AE49-210ED411569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2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0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7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5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5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9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3BCB-C3A9-41BF-A8A4-1303C325DA5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6BCB-00AF-4CEB-ADAE-FDF150BE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NI Transplantation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66253"/>
          </a:xfrm>
        </p:spPr>
        <p:txBody>
          <a:bodyPr>
            <a:noAutofit/>
          </a:bodyPr>
          <a:lstStyle/>
          <a:p>
            <a:r>
              <a:rPr lang="en-GB" sz="1800" dirty="0" smtClean="0"/>
              <a:t>NI Kidney Research Fund</a:t>
            </a:r>
          </a:p>
          <a:p>
            <a:r>
              <a:rPr lang="en-GB" sz="1800" dirty="0" smtClean="0"/>
              <a:t>Annual General Meeting</a:t>
            </a:r>
          </a:p>
          <a:p>
            <a:r>
              <a:rPr lang="en-GB" sz="1800" dirty="0" smtClean="0"/>
              <a:t>17 September 2025</a:t>
            </a:r>
            <a:endParaRPr lang="en-GB" sz="1800" dirty="0" smtClean="0"/>
          </a:p>
          <a:p>
            <a:endParaRPr lang="en-GB" sz="1600" dirty="0" smtClean="0"/>
          </a:p>
          <a:p>
            <a:pPr algn="r"/>
            <a:r>
              <a:rPr lang="en-GB" sz="1600" dirty="0" smtClean="0"/>
              <a:t>Aisling </a:t>
            </a:r>
            <a:r>
              <a:rPr lang="en-GB" sz="1600" dirty="0" smtClean="0"/>
              <a:t>Courtney</a:t>
            </a:r>
          </a:p>
          <a:p>
            <a:pPr algn="r"/>
            <a:r>
              <a:rPr lang="en-GB" sz="1600" dirty="0" smtClean="0"/>
              <a:t>Transplant Nephrologist</a:t>
            </a:r>
            <a:endParaRPr lang="en-GB" sz="1600" dirty="0" smtClean="0"/>
          </a:p>
          <a:p>
            <a:pPr algn="r"/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Waiting list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C17EA8-9AA9-0A64-C35C-FA4D3A62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9DA56-669E-914E-BEAD-E197461DA9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670AF-B32B-EA33-4BDD-2C7CCC92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B8AEC-2849-8618-BAB8-BC933DACD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28" y="0"/>
            <a:ext cx="7373379" cy="3865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086" y="3034145"/>
            <a:ext cx="7316221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5AEDB-37C1-EC3A-DDB5-12AC73C6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0A284-0F95-D937-1B17-BCA043F76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BD8BC-47AB-497E-28EB-144C9EA5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47E93-5E78-805E-47A7-0E745EB9B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42441-87FD-03A3-5E5D-D643C171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6C13E-6129-65E2-A44A-6CD02A13B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4473" y="3441469"/>
            <a:ext cx="207818" cy="9476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3BCCD9-6296-C119-9DEC-DAA76FA2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E58A4-A532-5C82-C16E-27D0FC977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1426" y="3034146"/>
            <a:ext cx="207818" cy="13632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5971E-7A96-609F-BA24-E4599264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CC2EC-03E0-B299-1844-640C9CEE81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3979" y="1770612"/>
            <a:ext cx="207818" cy="24190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Living donors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7491" y="5277757"/>
            <a:ext cx="12192000" cy="15802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7" y="1537607"/>
            <a:ext cx="6470649" cy="37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42637"/>
            <a:ext cx="12192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/>
          <p:cNvSpPr/>
          <p:nvPr/>
        </p:nvSpPr>
        <p:spPr>
          <a:xfrm>
            <a:off x="9302285" y="1537607"/>
            <a:ext cx="2862224" cy="3740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/>
          <p:cNvSpPr/>
          <p:nvPr/>
        </p:nvSpPr>
        <p:spPr>
          <a:xfrm>
            <a:off x="-18524" y="1537607"/>
            <a:ext cx="2862224" cy="3740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728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0070C0"/>
                </a:solidFill>
              </a:rPr>
              <a:t>LD transplants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10818"/>
              </p:ext>
            </p:extLst>
          </p:nvPr>
        </p:nvGraphicFramePr>
        <p:xfrm>
          <a:off x="1055440" y="2057400"/>
          <a:ext cx="900100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0"/>
            <a:ext cx="751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>
                <a:solidFill>
                  <a:srgbClr val="0070C0"/>
                </a:solidFill>
              </a:rPr>
              <a:t>Kidney Sharing Scheme</a:t>
            </a:r>
            <a:endParaRPr lang="en-GB" altLang="en-US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53903"/>
              </p:ext>
            </p:extLst>
          </p:nvPr>
        </p:nvGraphicFramePr>
        <p:xfrm>
          <a:off x="407368" y="1916832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2684" y="3779748"/>
            <a:ext cx="178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+15 so far 2025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609600" y="211138"/>
            <a:ext cx="109728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0070C0"/>
                </a:solidFill>
              </a:rPr>
              <a:t>Kidney Sharing Scheme</a:t>
            </a:r>
          </a:p>
        </p:txBody>
      </p:sp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7104063" y="69215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n=169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531683"/>
              </p:ext>
            </p:extLst>
          </p:nvPr>
        </p:nvGraphicFramePr>
        <p:xfrm>
          <a:off x="767408" y="1417638"/>
          <a:ext cx="9937104" cy="503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bd4adb49-346a-4ccc-8cba-3251fe626283@GBRP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079500"/>
            <a:ext cx="4572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728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0070C0"/>
                </a:solidFill>
              </a:rPr>
              <a:t>LD transplants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03725" y="1273175"/>
            <a:ext cx="2951163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Additional </a:t>
            </a:r>
            <a:r>
              <a:rPr lang="en-GB" altLang="en-US" sz="2000" dirty="0" smtClean="0">
                <a:latin typeface="Arial" pitchFamily="34" charset="0"/>
                <a:cs typeface="Arial" pitchFamily="34" charset="0"/>
              </a:rPr>
              <a:t>99 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altruistic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79650" y="1446213"/>
            <a:ext cx="0" cy="290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25013" y="1498600"/>
            <a:ext cx="0" cy="2162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3"/>
          </p:cNvCxnSpPr>
          <p:nvPr/>
        </p:nvCxnSpPr>
        <p:spPr>
          <a:xfrm flipH="1">
            <a:off x="7354888" y="1473200"/>
            <a:ext cx="227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279650" y="1446213"/>
            <a:ext cx="2124075" cy="2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758838"/>
              </p:ext>
            </p:extLst>
          </p:nvPr>
        </p:nvGraphicFramePr>
        <p:xfrm>
          <a:off x="1055440" y="2057400"/>
          <a:ext cx="900100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623454"/>
            <a:ext cx="5237388" cy="531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61327"/>
            <a:ext cx="5880522" cy="4618908"/>
          </a:xfrm>
          <a:prstGeom prst="rect">
            <a:avLst/>
          </a:prstGeom>
        </p:spPr>
      </p:pic>
      <p:pic>
        <p:nvPicPr>
          <p:cNvPr id="4" name="Picture 3" descr="NIKRF.png">
            <a:extLst>
              <a:ext uri="{FF2B5EF4-FFF2-40B4-BE49-F238E27FC236}">
                <a16:creationId xmlns:a16="http://schemas.microsoft.com/office/drawing/2014/main" id="{BC620AE8-9E74-4AAC-29C3-FE61B50A4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94" y="73269"/>
            <a:ext cx="971005" cy="9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54156"/>
              </p:ext>
            </p:extLst>
          </p:nvPr>
        </p:nvGraphicFramePr>
        <p:xfrm>
          <a:off x="2036618" y="1871662"/>
          <a:ext cx="7755775" cy="415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310255" y="3158836"/>
            <a:ext cx="207818" cy="20781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0070C0"/>
                </a:solidFill>
              </a:rPr>
              <a:t>Living </a:t>
            </a:r>
            <a:r>
              <a:rPr lang="en-GB" altLang="en-US" dirty="0" smtClean="0">
                <a:solidFill>
                  <a:srgbClr val="0070C0"/>
                </a:solidFill>
              </a:rPr>
              <a:t>donors		</a:t>
            </a:r>
            <a:r>
              <a:rPr lang="en-GB" altLang="en-US" sz="3200" dirty="0" smtClean="0">
                <a:solidFill>
                  <a:srgbClr val="0070C0"/>
                </a:solidFill>
              </a:rPr>
              <a:t>to 17 September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rest of Ireland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959166"/>
            <a:ext cx="4381543" cy="4677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191" y="4206560"/>
            <a:ext cx="689957" cy="14214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54" y="2061011"/>
            <a:ext cx="7198646" cy="357533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 flipH="1">
            <a:off x="6959600" y="6021389"/>
            <a:ext cx="316653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900" dirty="0"/>
              <a:t>Clinical Renal Office: Clinical Programme Update </a:t>
            </a:r>
            <a:r>
              <a:rPr lang="en-GB" altLang="en-US" sz="900" dirty="0" smtClean="0"/>
              <a:t>2023</a:t>
            </a:r>
            <a:endParaRPr lang="en-GB" alt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792133" y="959166"/>
            <a:ext cx="7255934" cy="1015663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</a:rPr>
              <a:t>Dialysis Numbers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1354853">
            <a:off x="10146011" y="2819400"/>
            <a:ext cx="1921934" cy="6265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Transplant numbers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>
                <a:solidFill>
                  <a:srgbClr val="0070C0"/>
                </a:solidFill>
              </a:rPr>
              <a:t>Republic of Ireland</a:t>
            </a:r>
          </a:p>
        </p:txBody>
      </p:sp>
      <p:sp>
        <p:nvSpPr>
          <p:cNvPr id="99331" name="Content Placeholder 7"/>
          <p:cNvSpPr>
            <a:spLocks noGrp="1"/>
          </p:cNvSpPr>
          <p:nvPr>
            <p:ph sz="half" idx="2"/>
          </p:nvPr>
        </p:nvSpPr>
        <p:spPr>
          <a:xfrm>
            <a:off x="6816726" y="1787236"/>
            <a:ext cx="4762904" cy="4080164"/>
          </a:xfrm>
        </p:spPr>
        <p:txBody>
          <a:bodyPr>
            <a:normAutofit/>
          </a:bodyPr>
          <a:lstStyle/>
          <a:p>
            <a:pPr>
              <a:defRPr/>
            </a:pPr>
            <a:endParaRPr lang="en-GB" altLang="en-US" sz="2000" dirty="0" smtClean="0"/>
          </a:p>
          <a:p>
            <a:pPr>
              <a:defRPr/>
            </a:pPr>
            <a:endParaRPr lang="en-GB" altLang="en-US" sz="2000" dirty="0" smtClean="0"/>
          </a:p>
          <a:p>
            <a:pPr>
              <a:defRPr/>
            </a:pPr>
            <a:r>
              <a:rPr lang="en-GB" altLang="en-US" sz="2000" dirty="0" smtClean="0"/>
              <a:t>18 </a:t>
            </a:r>
            <a:r>
              <a:rPr lang="en-GB" altLang="en-US" sz="2000" dirty="0" smtClean="0"/>
              <a:t>	</a:t>
            </a:r>
            <a:r>
              <a:rPr lang="en-GB" altLang="en-US" sz="2000" dirty="0" smtClean="0"/>
              <a:t>via KSS</a:t>
            </a:r>
            <a:endParaRPr lang="en-GB" altLang="en-US" sz="2000" dirty="0" smtClean="0"/>
          </a:p>
          <a:p>
            <a:pPr>
              <a:defRPr/>
            </a:pPr>
            <a:endParaRPr lang="en-GB" altLang="en-US" sz="1100" dirty="0" smtClean="0"/>
          </a:p>
          <a:p>
            <a:pPr>
              <a:defRPr/>
            </a:pPr>
            <a:r>
              <a:rPr lang="en-GB" altLang="en-US" sz="2000" dirty="0" smtClean="0"/>
              <a:t> 12 	ABO incompatible</a:t>
            </a:r>
          </a:p>
          <a:p>
            <a:pPr lvl="1">
              <a:defRPr/>
            </a:pPr>
            <a:r>
              <a:rPr lang="en-GB" altLang="en-US" sz="1800" dirty="0" smtClean="0"/>
              <a:t>7 KSS</a:t>
            </a:r>
          </a:p>
          <a:p>
            <a:pPr lvl="1">
              <a:defRPr/>
            </a:pPr>
            <a:r>
              <a:rPr lang="en-GB" altLang="en-US" sz="1800" dirty="0" smtClean="0"/>
              <a:t>5 direct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altLang="en-US" sz="1400" dirty="0" smtClean="0"/>
          </a:p>
          <a:p>
            <a:pPr>
              <a:defRPr/>
            </a:pPr>
            <a:r>
              <a:rPr lang="en-GB" altLang="en-US" sz="2000" dirty="0" smtClean="0"/>
              <a:t>  2	HLAi and ABOi in KSS</a:t>
            </a:r>
            <a:endParaRPr lang="en-GB" altLang="en-US" sz="20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07368" y="2060848"/>
          <a:ext cx="59761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1005" y="847897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n=24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41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April 2025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2327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48 years old</a:t>
            </a:r>
          </a:p>
          <a:p>
            <a:pPr lvl="1"/>
            <a:r>
              <a:rPr lang="en-GB" dirty="0" smtClean="0"/>
              <a:t>On dialysis 17 years (2008)</a:t>
            </a:r>
          </a:p>
          <a:p>
            <a:pPr lvl="1"/>
            <a:r>
              <a:rPr lang="en-GB" dirty="0" smtClean="0"/>
              <a:t>Two previous transplants</a:t>
            </a:r>
          </a:p>
          <a:p>
            <a:r>
              <a:rPr lang="en-GB" dirty="0" smtClean="0"/>
              <a:t>Hard to match</a:t>
            </a:r>
          </a:p>
          <a:p>
            <a:pPr lvl="1"/>
            <a:r>
              <a:rPr lang="en-GB" dirty="0" smtClean="0"/>
              <a:t>Eligible for only 6 / 10 000 donors</a:t>
            </a:r>
          </a:p>
          <a:p>
            <a:r>
              <a:rPr lang="en-GB" dirty="0" smtClean="0"/>
              <a:t>Not on deceased donor waiting list</a:t>
            </a:r>
            <a:endParaRPr lang="en-GB" dirty="0"/>
          </a:p>
          <a:p>
            <a:r>
              <a:rPr lang="en-GB" dirty="0" smtClean="0"/>
              <a:t>Living donor in Poland</a:t>
            </a:r>
          </a:p>
          <a:p>
            <a:r>
              <a:rPr lang="en-GB" dirty="0" smtClean="0"/>
              <a:t>3-way exchange</a:t>
            </a:r>
          </a:p>
          <a:p>
            <a:pPr lvl="1"/>
            <a:r>
              <a:rPr lang="en-GB" dirty="0" smtClean="0"/>
              <a:t>6 operations</a:t>
            </a:r>
          </a:p>
          <a:p>
            <a:r>
              <a:rPr lang="en-GB" dirty="0" smtClean="0"/>
              <a:t>5-days of treatment</a:t>
            </a:r>
          </a:p>
          <a:p>
            <a:endParaRPr lang="en-GB" dirty="0"/>
          </a:p>
        </p:txBody>
      </p:sp>
      <p:pic>
        <p:nvPicPr>
          <p:cNvPr id="1027" name="Picture 3" descr="b49ba2e8-5bab-4efd-be77-d6f56029901a@GBRP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1859106"/>
            <a:ext cx="4527066" cy="44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IKRF.png">
            <a:extLst>
              <a:ext uri="{FF2B5EF4-FFF2-40B4-BE49-F238E27FC236}">
                <a16:creationId xmlns:a16="http://schemas.microsoft.com/office/drawing/2014/main" id="{BC620AE8-9E74-4AAC-29C3-FE61B50A4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80" y="73269"/>
            <a:ext cx="1617419" cy="16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September 2025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741f0c7b-0691-4299-8808-424bf4dff0b7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7480" y="2648066"/>
            <a:ext cx="5181600" cy="2921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7610" y="2783447"/>
            <a:ext cx="5181600" cy="2650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65" y="2059871"/>
            <a:ext cx="11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creatinine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559" y="1968431"/>
            <a:ext cx="3988353" cy="3785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745" y="1822166"/>
            <a:ext cx="301169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Lab</a:t>
            </a:r>
          </a:p>
          <a:p>
            <a:pPr marL="0" indent="0">
              <a:buNone/>
            </a:pPr>
            <a:r>
              <a:rPr lang="en-GB" dirty="0" smtClean="0"/>
              <a:t>Nurses</a:t>
            </a:r>
          </a:p>
          <a:p>
            <a:pPr marL="0" indent="0">
              <a:buNone/>
            </a:pPr>
            <a:r>
              <a:rPr lang="en-GB" dirty="0" smtClean="0"/>
              <a:t>Surgeons</a:t>
            </a:r>
          </a:p>
          <a:p>
            <a:pPr marL="0" indent="0">
              <a:buNone/>
            </a:pPr>
            <a:r>
              <a:rPr lang="en-GB" dirty="0" smtClean="0"/>
              <a:t>Nephrologists</a:t>
            </a:r>
          </a:p>
          <a:p>
            <a:pPr marL="0" indent="0">
              <a:buNone/>
            </a:pPr>
            <a:r>
              <a:rPr lang="en-GB" dirty="0" smtClean="0"/>
              <a:t>Trainees</a:t>
            </a:r>
          </a:p>
          <a:p>
            <a:pPr marL="0" indent="0">
              <a:buNone/>
            </a:pPr>
            <a:r>
              <a:rPr lang="en-GB" dirty="0" smtClean="0"/>
              <a:t>Coordinators</a:t>
            </a:r>
          </a:p>
          <a:p>
            <a:pPr marL="0" indent="0">
              <a:buNone/>
            </a:pPr>
            <a:r>
              <a:rPr lang="en-GB" dirty="0" smtClean="0"/>
              <a:t>Administrative</a:t>
            </a:r>
          </a:p>
          <a:p>
            <a:pPr marL="0" indent="0">
              <a:buNone/>
            </a:pPr>
            <a:r>
              <a:rPr lang="en-GB" dirty="0" smtClean="0"/>
              <a:t>Domestic</a:t>
            </a:r>
            <a:endParaRPr lang="en-GB" dirty="0"/>
          </a:p>
        </p:txBody>
      </p:sp>
      <p:pic>
        <p:nvPicPr>
          <p:cNvPr id="4" name="DSC_0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66" y="1585628"/>
            <a:ext cx="32829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dirty="0">
                <a:solidFill>
                  <a:srgbClr val="0070C0"/>
                </a:solidFill>
                <a:latin typeface="+mn-lt"/>
              </a:rPr>
              <a:t>Summary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r>
              <a:rPr lang="en-GB" altLang="en-US" dirty="0" smtClean="0"/>
              <a:t>Transplantation is always challenging</a:t>
            </a:r>
          </a:p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dirty="0" smtClean="0"/>
              <a:t>Belfast continues to lead the way in both deceased and living donor transplantation in UK and beyond</a:t>
            </a:r>
          </a:p>
          <a:p>
            <a:pPr marL="457200" lvl="1" indent="0">
              <a:buNone/>
            </a:pPr>
            <a:endParaRPr lang="en-GB" altLang="en-US" dirty="0" smtClean="0"/>
          </a:p>
          <a:p>
            <a:r>
              <a:rPr lang="en-GB" altLang="en-US" dirty="0" smtClean="0"/>
              <a:t>Reflection of extraordinary teamwork, including support from NIKRF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491" y="6350923"/>
            <a:ext cx="12192000" cy="4821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ectangle 3"/>
          <p:cNvSpPr/>
          <p:nvPr/>
        </p:nvSpPr>
        <p:spPr>
          <a:xfrm>
            <a:off x="0" y="-42637"/>
            <a:ext cx="12192000" cy="599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/>
          <p:cNvSpPr/>
          <p:nvPr/>
        </p:nvSpPr>
        <p:spPr>
          <a:xfrm>
            <a:off x="9634451" y="556953"/>
            <a:ext cx="2530058" cy="58189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/>
          <p:cNvSpPr/>
          <p:nvPr/>
        </p:nvSpPr>
        <p:spPr>
          <a:xfrm>
            <a:off x="-18524" y="556953"/>
            <a:ext cx="2362713" cy="58189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6" y="927463"/>
            <a:ext cx="11257544" cy="49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609600" y="192088"/>
            <a:ext cx="109728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0070C0"/>
                </a:solidFill>
              </a:rPr>
              <a:t>Belfast transplants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2713" y="1844675"/>
            <a:ext cx="1309687" cy="475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7032625" y="503238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n=93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968085"/>
              </p:ext>
            </p:extLst>
          </p:nvPr>
        </p:nvGraphicFramePr>
        <p:xfrm>
          <a:off x="767408" y="1335088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9638184" y="2145579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2018-2023  </a:t>
            </a:r>
            <a:r>
              <a:rPr lang="en-GB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mean 112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Excluding 2020</a:t>
            </a:r>
          </a:p>
        </p:txBody>
      </p:sp>
    </p:spTree>
    <p:extLst>
      <p:ext uri="{BB962C8B-B14F-4D97-AF65-F5344CB8AC3E}">
        <p14:creationId xmlns:p14="http://schemas.microsoft.com/office/powerpoint/2010/main" val="2082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609600" y="192088"/>
            <a:ext cx="109728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0070C0"/>
                </a:solidFill>
              </a:rPr>
              <a:t>Belfast transplants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14029" y="1794798"/>
            <a:ext cx="1309687" cy="475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6398096" y="563533"/>
            <a:ext cx="3082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Arial" panose="020B0604020202020204" pitchFamily="34" charset="0"/>
              </a:rPr>
              <a:t>Northern Ireland n=83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056078"/>
              </p:ext>
            </p:extLst>
          </p:nvPr>
        </p:nvGraphicFramePr>
        <p:xfrm>
          <a:off x="767408" y="1335088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5026602" y="3573463"/>
            <a:ext cx="439261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048750" y="3065463"/>
            <a:ext cx="287338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871594" y="3250406"/>
            <a:ext cx="208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fewest NI patients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since 2011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09600" y="258763"/>
            <a:ext cx="10972800" cy="1143000"/>
          </a:xfrm>
        </p:spPr>
        <p:txBody>
          <a:bodyPr/>
          <a:lstStyle/>
          <a:p>
            <a:pPr algn="l"/>
            <a:r>
              <a:rPr lang="en-GB" altLang="en-US" smtClean="0">
                <a:solidFill>
                  <a:srgbClr val="0070C0"/>
                </a:solidFill>
              </a:rPr>
              <a:t>LD transplants</a:t>
            </a:r>
          </a:p>
        </p:txBody>
      </p:sp>
      <p:sp>
        <p:nvSpPr>
          <p:cNvPr id="92163" name="TextBox 3"/>
          <p:cNvSpPr txBox="1">
            <a:spLocks noChangeArrowheads="1"/>
          </p:cNvSpPr>
          <p:nvPr/>
        </p:nvSpPr>
        <p:spPr bwMode="auto">
          <a:xfrm flipH="1">
            <a:off x="8040688" y="615950"/>
            <a:ext cx="153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LD  = 58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336609"/>
              </p:ext>
            </p:extLst>
          </p:nvPr>
        </p:nvGraphicFramePr>
        <p:xfrm>
          <a:off x="767408" y="1573213"/>
          <a:ext cx="9289032" cy="488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>
                <a:solidFill>
                  <a:srgbClr val="0070C0"/>
                </a:solidFill>
              </a:rPr>
              <a:t>Deceased donor transplants</a:t>
            </a: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 flipH="1">
            <a:off x="8688388" y="430213"/>
            <a:ext cx="1539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DBD = 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DCD = 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39416" y="1573213"/>
          <a:ext cx="9505056" cy="50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3" t="24562" r="4173" b="39450"/>
          <a:stretch>
            <a:fillRect/>
          </a:stretch>
        </p:blipFill>
        <p:spPr bwMode="auto">
          <a:xfrm>
            <a:off x="-25400" y="1798638"/>
            <a:ext cx="12217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00825" y="2276475"/>
            <a:ext cx="1223963" cy="2232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41286"/>
            <a:ext cx="1362265" cy="1324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639" y="1572272"/>
            <a:ext cx="6516009" cy="357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639" y="5458004"/>
            <a:ext cx="6154009" cy="209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7413" y="2344189"/>
            <a:ext cx="5606712" cy="1394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305</Words>
  <Application>Microsoft Office PowerPoint</Application>
  <PresentationFormat>Widescreen</PresentationFormat>
  <Paragraphs>95</Paragraphs>
  <Slides>36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NI Transplantation </vt:lpstr>
      <vt:lpstr>PowerPoint Presentation</vt:lpstr>
      <vt:lpstr>Transplant numbers</vt:lpstr>
      <vt:lpstr>Belfast transplants</vt:lpstr>
      <vt:lpstr>Belfast transplants</vt:lpstr>
      <vt:lpstr>LD transplants</vt:lpstr>
      <vt:lpstr>Deceased donor transplants</vt:lpstr>
      <vt:lpstr>PowerPoint Presentation</vt:lpstr>
      <vt:lpstr>PowerPoint Presentation</vt:lpstr>
      <vt:lpstr>Waiting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donors</vt:lpstr>
      <vt:lpstr>LD transplants</vt:lpstr>
      <vt:lpstr>PowerPoint Presentation</vt:lpstr>
      <vt:lpstr>Kidney Sharing Scheme</vt:lpstr>
      <vt:lpstr>Kidney Sharing Scheme</vt:lpstr>
      <vt:lpstr>PowerPoint Presentation</vt:lpstr>
      <vt:lpstr>LD transplants</vt:lpstr>
      <vt:lpstr>PowerPoint Presentation</vt:lpstr>
      <vt:lpstr>Living donors  to 17 September</vt:lpstr>
      <vt:lpstr>The rest of Ireland</vt:lpstr>
      <vt:lpstr>PowerPoint Presentation</vt:lpstr>
      <vt:lpstr>Republic of Ireland</vt:lpstr>
      <vt:lpstr>April 2025</vt:lpstr>
      <vt:lpstr>September 2025</vt:lpstr>
      <vt:lpstr>Staff</vt:lpstr>
      <vt:lpstr>Summary</vt:lpstr>
      <vt:lpstr>PowerPoint Presentation</vt:lpstr>
      <vt:lpstr>PowerPoint Presentation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Aisling</dc:creator>
  <cp:lastModifiedBy>Courtney, Aisling</cp:lastModifiedBy>
  <cp:revision>49</cp:revision>
  <dcterms:created xsi:type="dcterms:W3CDTF">2022-06-29T08:00:36Z</dcterms:created>
  <dcterms:modified xsi:type="dcterms:W3CDTF">2025-09-17T16:06:34Z</dcterms:modified>
</cp:coreProperties>
</file>