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6" r:id="rId5"/>
    <p:sldMasterId id="2147483700" r:id="rId6"/>
    <p:sldMasterId id="2147483712" r:id="rId7"/>
    <p:sldMasterId id="2147483731" r:id="rId8"/>
    <p:sldMasterId id="2147483741" r:id="rId9"/>
  </p:sldMasterIdLst>
  <p:notesMasterIdLst>
    <p:notesMasterId r:id="rId23"/>
  </p:notesMasterIdLst>
  <p:sldIdLst>
    <p:sldId id="256" r:id="rId10"/>
    <p:sldId id="260" r:id="rId11"/>
    <p:sldId id="266" r:id="rId12"/>
    <p:sldId id="267" r:id="rId13"/>
    <p:sldId id="263" r:id="rId14"/>
    <p:sldId id="265" r:id="rId15"/>
    <p:sldId id="257" r:id="rId16"/>
    <p:sldId id="268" r:id="rId17"/>
    <p:sldId id="259" r:id="rId18"/>
    <p:sldId id="258" r:id="rId19"/>
    <p:sldId id="262" r:id="rId20"/>
    <p:sldId id="261"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612"/>
    <a:srgbClr val="FDB5B8"/>
    <a:srgbClr val="FB5F66"/>
    <a:srgbClr val="362C55"/>
    <a:srgbClr val="574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D0B1DF-031E-421E-B32D-55D3FF07B1DE}" v="4" dt="2025-09-10T15:52:3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1607" autoAdjust="0"/>
  </p:normalViewPr>
  <p:slideViewPr>
    <p:cSldViewPr snapToGrid="0">
      <p:cViewPr varScale="1">
        <p:scale>
          <a:sx n="103" d="100"/>
          <a:sy n="103"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Bell" userId="31c03e1f943629ef" providerId="LiveId" clId="{A912C67B-1900-480E-A7BB-705A5BC7DCB9}"/>
    <pc:docChg chg="undo custSel modSld">
      <pc:chgData name="Samuel Bell" userId="31c03e1f943629ef" providerId="LiveId" clId="{A912C67B-1900-480E-A7BB-705A5BC7DCB9}" dt="2025-09-10T16:04:51.515" v="2439" actId="14100"/>
      <pc:docMkLst>
        <pc:docMk/>
      </pc:docMkLst>
      <pc:sldChg chg="addSp delSp modSp mod">
        <pc:chgData name="Samuel Bell" userId="31c03e1f943629ef" providerId="LiveId" clId="{A912C67B-1900-480E-A7BB-705A5BC7DCB9}" dt="2025-09-10T16:04:51.515" v="2439" actId="14100"/>
        <pc:sldMkLst>
          <pc:docMk/>
          <pc:sldMk cId="3849974684" sldId="256"/>
        </pc:sldMkLst>
        <pc:spChg chg="mod">
          <ac:chgData name="Samuel Bell" userId="31c03e1f943629ef" providerId="LiveId" clId="{A912C67B-1900-480E-A7BB-705A5BC7DCB9}" dt="2025-09-10T15:51:45.556" v="956" actId="20577"/>
          <ac:spMkLst>
            <pc:docMk/>
            <pc:sldMk cId="3849974684" sldId="256"/>
            <ac:spMk id="5" creationId="{6388291F-BABE-436C-DAFF-F85A69C1A9DE}"/>
          </ac:spMkLst>
        </pc:spChg>
        <pc:spChg chg="add mod">
          <ac:chgData name="Samuel Bell" userId="31c03e1f943629ef" providerId="LiveId" clId="{A912C67B-1900-480E-A7BB-705A5BC7DCB9}" dt="2025-09-10T15:52:09.628" v="1001" actId="404"/>
          <ac:spMkLst>
            <pc:docMk/>
            <pc:sldMk cId="3849974684" sldId="256"/>
            <ac:spMk id="6" creationId="{7B0325AB-CA37-E30B-32BD-E3FC022FE5C3}"/>
          </ac:spMkLst>
        </pc:spChg>
        <pc:spChg chg="add del mod">
          <ac:chgData name="Samuel Bell" userId="31c03e1f943629ef" providerId="LiveId" clId="{A912C67B-1900-480E-A7BB-705A5BC7DCB9}" dt="2025-09-10T15:42:21.748" v="6" actId="478"/>
          <ac:spMkLst>
            <pc:docMk/>
            <pc:sldMk cId="3849974684" sldId="256"/>
            <ac:spMk id="7" creationId="{B565E762-90A7-2CF3-2BF4-75942CDC64BB}"/>
          </ac:spMkLst>
        </pc:spChg>
        <pc:spChg chg="add mod">
          <ac:chgData name="Samuel Bell" userId="31c03e1f943629ef" providerId="LiveId" clId="{A912C67B-1900-480E-A7BB-705A5BC7DCB9}" dt="2025-09-10T16:00:53.735" v="2433" actId="33524"/>
          <ac:spMkLst>
            <pc:docMk/>
            <pc:sldMk cId="3849974684" sldId="256"/>
            <ac:spMk id="8" creationId="{161BCB29-0C6A-89FA-A9BD-B882973BC695}"/>
          </ac:spMkLst>
        </pc:spChg>
        <pc:spChg chg="add mod">
          <ac:chgData name="Samuel Bell" userId="31c03e1f943629ef" providerId="LiveId" clId="{A912C67B-1900-480E-A7BB-705A5BC7DCB9}" dt="2025-09-10T15:54:16.539" v="1272" actId="20577"/>
          <ac:spMkLst>
            <pc:docMk/>
            <pc:sldMk cId="3849974684" sldId="256"/>
            <ac:spMk id="9" creationId="{E9DF38C9-2243-2B45-26FC-DD77C5A0E704}"/>
          </ac:spMkLst>
        </pc:spChg>
        <pc:spChg chg="add mod">
          <ac:chgData name="Samuel Bell" userId="31c03e1f943629ef" providerId="LiveId" clId="{A912C67B-1900-480E-A7BB-705A5BC7DCB9}" dt="2025-09-10T15:57:01.683" v="1892" actId="20577"/>
          <ac:spMkLst>
            <pc:docMk/>
            <pc:sldMk cId="3849974684" sldId="256"/>
            <ac:spMk id="10" creationId="{B49A5634-D208-A43E-5D9A-D87BEDF78D9F}"/>
          </ac:spMkLst>
        </pc:spChg>
        <pc:spChg chg="add mod">
          <ac:chgData name="Samuel Bell" userId="31c03e1f943629ef" providerId="LiveId" clId="{A912C67B-1900-480E-A7BB-705A5BC7DCB9}" dt="2025-09-10T16:00:05.741" v="2432" actId="20577"/>
          <ac:spMkLst>
            <pc:docMk/>
            <pc:sldMk cId="3849974684" sldId="256"/>
            <ac:spMk id="11" creationId="{BD88A69C-A784-8978-E1AC-8B1C1AA6537B}"/>
          </ac:spMkLst>
        </pc:spChg>
        <pc:picChg chg="add mod">
          <ac:chgData name="Samuel Bell" userId="31c03e1f943629ef" providerId="LiveId" clId="{A912C67B-1900-480E-A7BB-705A5BC7DCB9}" dt="2025-09-10T16:04:51.515" v="2439" actId="14100"/>
          <ac:picMkLst>
            <pc:docMk/>
            <pc:sldMk cId="3849974684" sldId="256"/>
            <ac:picMk id="3" creationId="{570D5F5D-FD5A-6849-6978-578602195E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9DD80-8E64-4437-A1E7-17E0DD311476}"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84A0C-6988-409D-8644-6C62BB8A3A94}" type="slidenum">
              <a:rPr lang="en-GB" smtClean="0"/>
              <a:t>‹#›</a:t>
            </a:fld>
            <a:endParaRPr lang="en-GB"/>
          </a:p>
        </p:txBody>
      </p:sp>
    </p:spTree>
    <p:extLst>
      <p:ext uri="{BB962C8B-B14F-4D97-AF65-F5344CB8AC3E}">
        <p14:creationId xmlns:p14="http://schemas.microsoft.com/office/powerpoint/2010/main" val="284848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584A0C-6988-409D-8644-6C62BB8A3A94}" type="slidenum">
              <a:rPr lang="en-GB" smtClean="0"/>
              <a:t>1</a:t>
            </a:fld>
            <a:endParaRPr lang="en-GB"/>
          </a:p>
        </p:txBody>
      </p:sp>
    </p:spTree>
    <p:extLst>
      <p:ext uri="{BB962C8B-B14F-4D97-AF65-F5344CB8AC3E}">
        <p14:creationId xmlns:p14="http://schemas.microsoft.com/office/powerpoint/2010/main" val="131851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project is associated with the larger </a:t>
            </a:r>
            <a:r>
              <a:rPr lang="en-GB" dirty="0" err="1"/>
              <a:t>LifeArc</a:t>
            </a:r>
            <a:r>
              <a:rPr lang="en-GB" dirty="0"/>
              <a:t>-Kidney Research UK Centre for Rare Kidney Disease, which has pushed back all milestones by 6-9 months due to delays with complex contracting required across all contributors.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248D-BB66-674C-86EC-064E92B71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773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supervisory team brings together expertise in laboratory analyses, molecular research, clinical genetics, and qualitative research spending time with people to understand their experiences and thoughts.</a:t>
            </a:r>
          </a:p>
          <a:p>
            <a:endParaRPr lang="en-US" sz="1000" dirty="0"/>
          </a:p>
          <a:p>
            <a:r>
              <a:rPr lang="en-US" sz="1000" dirty="0"/>
              <a:t>Erin </a:t>
            </a:r>
            <a:r>
              <a:rPr lang="en-US" sz="1000" dirty="0" err="1"/>
              <a:t>Feehilly</a:t>
            </a:r>
            <a:r>
              <a:rPr lang="en-US" sz="1000" dirty="0"/>
              <a:t> has been very involved in outreach activities, supporting raising awareness of rare kidney disease and NIKRF funded research at 6 community events, appearing in newspaper articles, and creating a short video showcasing a day in the life of her PhD research.  </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Emerging themes note d</a:t>
            </a:r>
            <a:r>
              <a:rPr lang="en-IE" sz="1000" b="0" i="0" dirty="0" err="1"/>
              <a:t>elayed</a:t>
            </a:r>
            <a:r>
              <a:rPr lang="en-IE" sz="1000" b="0" i="0" dirty="0"/>
              <a:t> and often inaccurate diagnosis due to rare, overlapping symptoms + the strong potential for artificial intelligence and high-resolution imaging to support diagnosis and management of rare kidney diseases.  Erin is also generating a summary of emerging approaches known as ‘multiomics’ that are being used to help diagnose rare kidney diseases.</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en-US" sz="1000" dirty="0"/>
              <a:t> </a:t>
            </a:r>
            <a:endParaRPr lang="en-GB"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248D-BB66-674C-86EC-064E92B71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9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link to our kidney videos…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A248D-BB66-674C-86EC-064E92B715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D592E-BD04-43B4-A5B2-0EB90100A24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698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2E5FC-9E83-324A-9F5A-566DC6F5AC5A}"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526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056A-0FAE-DB44-B129-E3870D2DCE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3D08B59-F150-EABB-47AF-496BD20FE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6225EFF-4A06-B260-D7D1-9347E78F4918}"/>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AECA0B92-F213-9645-FCEA-AC1B29973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BE9B6-0390-0D21-EE0F-5C927EE7AA78}"/>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1589188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A3D8-FF79-26C5-5FFE-C61F30E1375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BB408E2-136C-D539-633D-453A0BF1CD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9AE306F-2CD3-A58F-995D-7CB6750FBE00}"/>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3161CB9D-480F-8895-4AAB-CF20A63E5E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8537F-A58F-F0E3-AFB0-C3C7BF7BCAA3}"/>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144520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7B9A-548C-3993-FCB7-535FB689954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47B582F-0D68-0F5C-4734-08AC6CA439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2BA9A0-2C2F-9471-6CDC-38E68603DE6A}"/>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D2CEFAA2-AE3D-7985-6D9F-CE355F9AE7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E87549-3BB7-3A6B-E06D-D7EAD1BC407B}"/>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133554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626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25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04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897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29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356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56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49D8-DA86-30A8-2363-CFC2B0EAC80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261E1D-6398-2156-0E12-9B4AD54E69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D28152C-20DC-9231-420B-E25C8EC49C82}"/>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4F753496-2BF9-3FF6-8ED5-0382B8F0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DC9B9-79B6-3622-8B25-64887744233E}"/>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4196671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885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743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968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66306"/>
            <a:ext cx="5181600" cy="942771"/>
          </a:xfrm>
        </p:spPr>
        <p:txBody>
          <a:bodyPr/>
          <a:lstStyle/>
          <a:p>
            <a:r>
              <a:rPr lang="en-US"/>
              <a:t>Click to edit Master title style</a:t>
            </a:r>
          </a:p>
        </p:txBody>
      </p:sp>
      <p:sp>
        <p:nvSpPr>
          <p:cNvPr id="3" name="Subtitle 2"/>
          <p:cNvSpPr>
            <a:spLocks noGrp="1"/>
          </p:cNvSpPr>
          <p:nvPr>
            <p:ph type="subTitle" idx="1"/>
          </p:nvPr>
        </p:nvSpPr>
        <p:spPr>
          <a:xfrm>
            <a:off x="914400" y="2492337"/>
            <a:ext cx="4267200" cy="1123995"/>
          </a:xfrm>
        </p:spPr>
        <p:txBody>
          <a:bodyPr/>
          <a:lstStyle>
            <a:lvl1pPr marL="0" indent="0" algn="ctr">
              <a:buNone/>
              <a:defRPr>
                <a:solidFill>
                  <a:schemeClr val="tx1">
                    <a:tint val="75000"/>
                  </a:schemeClr>
                </a:solidFill>
              </a:defRPr>
            </a:lvl1pPr>
            <a:lvl2pPr marL="293202" indent="0" algn="ctr">
              <a:buNone/>
              <a:defRPr>
                <a:solidFill>
                  <a:schemeClr val="tx1">
                    <a:tint val="75000"/>
                  </a:schemeClr>
                </a:solidFill>
              </a:defRPr>
            </a:lvl2pPr>
            <a:lvl3pPr marL="586405" indent="0" algn="ctr">
              <a:buNone/>
              <a:defRPr>
                <a:solidFill>
                  <a:schemeClr val="tx1">
                    <a:tint val="75000"/>
                  </a:schemeClr>
                </a:solidFill>
              </a:defRPr>
            </a:lvl3pPr>
            <a:lvl4pPr marL="879607" indent="0" algn="ctr">
              <a:buNone/>
              <a:defRPr>
                <a:solidFill>
                  <a:schemeClr val="tx1">
                    <a:tint val="75000"/>
                  </a:schemeClr>
                </a:solidFill>
              </a:defRPr>
            </a:lvl4pPr>
            <a:lvl5pPr marL="1172809" indent="0" algn="ctr">
              <a:buNone/>
              <a:defRPr>
                <a:solidFill>
                  <a:schemeClr val="tx1">
                    <a:tint val="75000"/>
                  </a:schemeClr>
                </a:solidFill>
              </a:defRPr>
            </a:lvl5pPr>
            <a:lvl6pPr marL="1466012" indent="0" algn="ctr">
              <a:buNone/>
              <a:defRPr>
                <a:solidFill>
                  <a:schemeClr val="tx1">
                    <a:tint val="75000"/>
                  </a:schemeClr>
                </a:solidFill>
              </a:defRPr>
            </a:lvl6pPr>
            <a:lvl7pPr marL="1759214" indent="0" algn="ctr">
              <a:buNone/>
              <a:defRPr>
                <a:solidFill>
                  <a:schemeClr val="tx1">
                    <a:tint val="75000"/>
                  </a:schemeClr>
                </a:solidFill>
              </a:defRPr>
            </a:lvl7pPr>
            <a:lvl8pPr marL="2052417" indent="0" algn="ctr">
              <a:buNone/>
              <a:defRPr>
                <a:solidFill>
                  <a:schemeClr val="tx1">
                    <a:tint val="75000"/>
                  </a:schemeClr>
                </a:solidFill>
              </a:defRPr>
            </a:lvl8pPr>
            <a:lvl9pPr marL="23456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11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71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826278"/>
            <a:ext cx="5181600" cy="873540"/>
          </a:xfrm>
        </p:spPr>
        <p:txBody>
          <a:bodyPr anchor="t"/>
          <a:lstStyle>
            <a:lvl1pPr algn="l">
              <a:defRPr sz="2565" b="1" cap="all"/>
            </a:lvl1pPr>
          </a:lstStyle>
          <a:p>
            <a:r>
              <a:rPr lang="en-US"/>
              <a:t>Click to edit Master title style</a:t>
            </a:r>
          </a:p>
        </p:txBody>
      </p:sp>
      <p:sp>
        <p:nvSpPr>
          <p:cNvPr id="3" name="Text Placeholder 2"/>
          <p:cNvSpPr>
            <a:spLocks noGrp="1"/>
          </p:cNvSpPr>
          <p:nvPr>
            <p:ph type="body" idx="1"/>
          </p:nvPr>
        </p:nvSpPr>
        <p:spPr>
          <a:xfrm>
            <a:off x="481542" y="1864163"/>
            <a:ext cx="5181600" cy="962115"/>
          </a:xfrm>
        </p:spPr>
        <p:txBody>
          <a:bodyPr anchor="b"/>
          <a:lstStyle>
            <a:lvl1pPr marL="0" indent="0">
              <a:buNone/>
              <a:defRPr sz="1283">
                <a:solidFill>
                  <a:schemeClr val="tx1">
                    <a:tint val="75000"/>
                  </a:schemeClr>
                </a:solidFill>
              </a:defRPr>
            </a:lvl1pPr>
            <a:lvl2pPr marL="293202" indent="0">
              <a:buNone/>
              <a:defRPr sz="1154">
                <a:solidFill>
                  <a:schemeClr val="tx1">
                    <a:tint val="75000"/>
                  </a:schemeClr>
                </a:solidFill>
              </a:defRPr>
            </a:lvl2pPr>
            <a:lvl3pPr marL="586405" indent="0">
              <a:buNone/>
              <a:defRPr sz="1026">
                <a:solidFill>
                  <a:schemeClr val="tx1">
                    <a:tint val="75000"/>
                  </a:schemeClr>
                </a:solidFill>
              </a:defRPr>
            </a:lvl3pPr>
            <a:lvl4pPr marL="879607" indent="0">
              <a:buNone/>
              <a:defRPr sz="898">
                <a:solidFill>
                  <a:schemeClr val="tx1">
                    <a:tint val="75000"/>
                  </a:schemeClr>
                </a:solidFill>
              </a:defRPr>
            </a:lvl4pPr>
            <a:lvl5pPr marL="1172809" indent="0">
              <a:buNone/>
              <a:defRPr sz="898">
                <a:solidFill>
                  <a:schemeClr val="tx1">
                    <a:tint val="75000"/>
                  </a:schemeClr>
                </a:solidFill>
              </a:defRPr>
            </a:lvl5pPr>
            <a:lvl6pPr marL="1466012" indent="0">
              <a:buNone/>
              <a:defRPr sz="898">
                <a:solidFill>
                  <a:schemeClr val="tx1">
                    <a:tint val="75000"/>
                  </a:schemeClr>
                </a:solidFill>
              </a:defRPr>
            </a:lvl6pPr>
            <a:lvl7pPr marL="1759214" indent="0">
              <a:buNone/>
              <a:defRPr sz="898">
                <a:solidFill>
                  <a:schemeClr val="tx1">
                    <a:tint val="75000"/>
                  </a:schemeClr>
                </a:solidFill>
              </a:defRPr>
            </a:lvl7pPr>
            <a:lvl8pPr marL="2052417" indent="0">
              <a:buNone/>
              <a:defRPr sz="898">
                <a:solidFill>
                  <a:schemeClr val="tx1">
                    <a:tint val="75000"/>
                  </a:schemeClr>
                </a:solidFill>
              </a:defRPr>
            </a:lvl8pPr>
            <a:lvl9pPr marL="2345619" indent="0">
              <a:buNone/>
              <a:defRPr sz="8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864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26257"/>
            <a:ext cx="2692400" cy="2902637"/>
          </a:xfrm>
        </p:spPr>
        <p:txBody>
          <a:bodyPr/>
          <a:lstStyle>
            <a:lvl1pPr>
              <a:defRPr sz="1796"/>
            </a:lvl1pPr>
            <a:lvl2pPr>
              <a:defRPr sz="1539"/>
            </a:lvl2pPr>
            <a:lvl3pPr>
              <a:defRPr sz="1283"/>
            </a:lvl3pPr>
            <a:lvl4pPr>
              <a:defRPr sz="1154"/>
            </a:lvl4pPr>
            <a:lvl5pPr>
              <a:defRPr sz="1154"/>
            </a:lvl5pPr>
            <a:lvl6pPr>
              <a:defRPr sz="1154"/>
            </a:lvl6pPr>
            <a:lvl7pPr>
              <a:defRPr sz="1154"/>
            </a:lvl7pPr>
            <a:lvl8pPr>
              <a:defRPr sz="1154"/>
            </a:lvl8pPr>
            <a:lvl9pPr>
              <a:defRPr sz="11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26257"/>
            <a:ext cx="2692400" cy="2902637"/>
          </a:xfrm>
        </p:spPr>
        <p:txBody>
          <a:bodyPr/>
          <a:lstStyle>
            <a:lvl1pPr>
              <a:defRPr sz="1796"/>
            </a:lvl1pPr>
            <a:lvl2pPr>
              <a:defRPr sz="1539"/>
            </a:lvl2pPr>
            <a:lvl3pPr>
              <a:defRPr sz="1283"/>
            </a:lvl3pPr>
            <a:lvl4pPr>
              <a:defRPr sz="1154"/>
            </a:lvl4pPr>
            <a:lvl5pPr>
              <a:defRPr sz="1154"/>
            </a:lvl5pPr>
            <a:lvl6pPr>
              <a:defRPr sz="1154"/>
            </a:lvl6pPr>
            <a:lvl7pPr>
              <a:defRPr sz="1154"/>
            </a:lvl7pPr>
            <a:lvl8pPr>
              <a:defRPr sz="1154"/>
            </a:lvl8pPr>
            <a:lvl9pPr>
              <a:defRPr sz="11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4460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984514"/>
            <a:ext cx="2693459" cy="410299"/>
          </a:xfrm>
        </p:spPr>
        <p:txBody>
          <a:bodyPr anchor="b"/>
          <a:lstStyle>
            <a:lvl1pPr marL="0" indent="0">
              <a:buNone/>
              <a:defRPr sz="1539" b="1"/>
            </a:lvl1pPr>
            <a:lvl2pPr marL="293202" indent="0">
              <a:buNone/>
              <a:defRPr sz="1283" b="1"/>
            </a:lvl2pPr>
            <a:lvl3pPr marL="586405" indent="0">
              <a:buNone/>
              <a:defRPr sz="1154" b="1"/>
            </a:lvl3pPr>
            <a:lvl4pPr marL="879607" indent="0">
              <a:buNone/>
              <a:defRPr sz="1026" b="1"/>
            </a:lvl4pPr>
            <a:lvl5pPr marL="1172809" indent="0">
              <a:buNone/>
              <a:defRPr sz="1026" b="1"/>
            </a:lvl5pPr>
            <a:lvl6pPr marL="1466012" indent="0">
              <a:buNone/>
              <a:defRPr sz="1026" b="1"/>
            </a:lvl6pPr>
            <a:lvl7pPr marL="1759214" indent="0">
              <a:buNone/>
              <a:defRPr sz="1026" b="1"/>
            </a:lvl7pPr>
            <a:lvl8pPr marL="2052417" indent="0">
              <a:buNone/>
              <a:defRPr sz="1026" b="1"/>
            </a:lvl8pPr>
            <a:lvl9pPr marL="2345619" indent="0">
              <a:buNone/>
              <a:defRPr sz="1026" b="1"/>
            </a:lvl9pPr>
          </a:lstStyle>
          <a:p>
            <a:pPr lvl="0"/>
            <a:r>
              <a:rPr lang="en-US"/>
              <a:t>Click to edit Master text styles</a:t>
            </a:r>
          </a:p>
        </p:txBody>
      </p:sp>
      <p:sp>
        <p:nvSpPr>
          <p:cNvPr id="4" name="Content Placeholder 3"/>
          <p:cNvSpPr>
            <a:spLocks noGrp="1"/>
          </p:cNvSpPr>
          <p:nvPr>
            <p:ph sz="half" idx="2"/>
          </p:nvPr>
        </p:nvSpPr>
        <p:spPr>
          <a:xfrm>
            <a:off x="304800" y="1394813"/>
            <a:ext cx="2693459" cy="2534080"/>
          </a:xfrm>
        </p:spPr>
        <p:txBody>
          <a:bodyPr/>
          <a:lstStyle>
            <a:lvl1pPr>
              <a:defRPr sz="1539"/>
            </a:lvl1pPr>
            <a:lvl2pPr>
              <a:defRPr sz="1283"/>
            </a:lvl2pPr>
            <a:lvl3pPr>
              <a:defRPr sz="1154"/>
            </a:lvl3pPr>
            <a:lvl4pPr>
              <a:defRPr sz="1026"/>
            </a:lvl4pPr>
            <a:lvl5pPr>
              <a:defRPr sz="1026"/>
            </a:lvl5pPr>
            <a:lvl6pPr>
              <a:defRPr sz="1026"/>
            </a:lvl6pPr>
            <a:lvl7pPr>
              <a:defRPr sz="1026"/>
            </a:lvl7pPr>
            <a:lvl8pPr>
              <a:defRPr sz="1026"/>
            </a:lvl8pPr>
            <a:lvl9pPr>
              <a:defRPr sz="10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984514"/>
            <a:ext cx="2694517" cy="410299"/>
          </a:xfrm>
        </p:spPr>
        <p:txBody>
          <a:bodyPr anchor="b"/>
          <a:lstStyle>
            <a:lvl1pPr marL="0" indent="0">
              <a:buNone/>
              <a:defRPr sz="1539" b="1"/>
            </a:lvl1pPr>
            <a:lvl2pPr marL="293202" indent="0">
              <a:buNone/>
              <a:defRPr sz="1283" b="1"/>
            </a:lvl2pPr>
            <a:lvl3pPr marL="586405" indent="0">
              <a:buNone/>
              <a:defRPr sz="1154" b="1"/>
            </a:lvl3pPr>
            <a:lvl4pPr marL="879607" indent="0">
              <a:buNone/>
              <a:defRPr sz="1026" b="1"/>
            </a:lvl4pPr>
            <a:lvl5pPr marL="1172809" indent="0">
              <a:buNone/>
              <a:defRPr sz="1026" b="1"/>
            </a:lvl5pPr>
            <a:lvl6pPr marL="1466012" indent="0">
              <a:buNone/>
              <a:defRPr sz="1026" b="1"/>
            </a:lvl6pPr>
            <a:lvl7pPr marL="1759214" indent="0">
              <a:buNone/>
              <a:defRPr sz="1026" b="1"/>
            </a:lvl7pPr>
            <a:lvl8pPr marL="2052417" indent="0">
              <a:buNone/>
              <a:defRPr sz="1026" b="1"/>
            </a:lvl8pPr>
            <a:lvl9pPr marL="2345619" indent="0">
              <a:buNone/>
              <a:defRPr sz="1026" b="1"/>
            </a:lvl9pPr>
          </a:lstStyle>
          <a:p>
            <a:pPr lvl="0"/>
            <a:r>
              <a:rPr lang="en-US"/>
              <a:t>Click to edit Master text styles</a:t>
            </a:r>
          </a:p>
        </p:txBody>
      </p:sp>
      <p:sp>
        <p:nvSpPr>
          <p:cNvPr id="6" name="Content Placeholder 5"/>
          <p:cNvSpPr>
            <a:spLocks noGrp="1"/>
          </p:cNvSpPr>
          <p:nvPr>
            <p:ph sz="quarter" idx="4"/>
          </p:nvPr>
        </p:nvSpPr>
        <p:spPr>
          <a:xfrm>
            <a:off x="3096684" y="1394813"/>
            <a:ext cx="2694517" cy="2534080"/>
          </a:xfrm>
        </p:spPr>
        <p:txBody>
          <a:bodyPr/>
          <a:lstStyle>
            <a:lvl1pPr>
              <a:defRPr sz="1539"/>
            </a:lvl1pPr>
            <a:lvl2pPr>
              <a:defRPr sz="1283"/>
            </a:lvl2pPr>
            <a:lvl3pPr>
              <a:defRPr sz="1154"/>
            </a:lvl3pPr>
            <a:lvl4pPr>
              <a:defRPr sz="1026"/>
            </a:lvl4pPr>
            <a:lvl5pPr>
              <a:defRPr sz="1026"/>
            </a:lvl5pPr>
            <a:lvl6pPr>
              <a:defRPr sz="1026"/>
            </a:lvl6pPr>
            <a:lvl7pPr>
              <a:defRPr sz="1026"/>
            </a:lvl7pPr>
            <a:lvl8pPr>
              <a:defRPr sz="1026"/>
            </a:lvl8pPr>
            <a:lvl9pPr>
              <a:defRPr sz="10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24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1351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7127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FB3E-359C-0E1C-369C-D9AF8E7C9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A571F7-9F79-3804-D6BD-7682002083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9AFC59-9AAD-FB5C-048F-ABD6485F89E9}"/>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43BEDAD7-AB6B-B1A8-11BE-4A5E06B40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F11D5-83CB-ACA6-557E-AA937CAE7C80}"/>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2934952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75115"/>
            <a:ext cx="2005542" cy="745258"/>
          </a:xfrm>
        </p:spPr>
        <p:txBody>
          <a:bodyPr anchor="b"/>
          <a:lstStyle>
            <a:lvl1pPr algn="l">
              <a:defRPr sz="1283" b="1"/>
            </a:lvl1pPr>
          </a:lstStyle>
          <a:p>
            <a:r>
              <a:rPr lang="en-US"/>
              <a:t>Click to edit Master title style</a:t>
            </a:r>
          </a:p>
        </p:txBody>
      </p:sp>
      <p:sp>
        <p:nvSpPr>
          <p:cNvPr id="3" name="Content Placeholder 2"/>
          <p:cNvSpPr>
            <a:spLocks noGrp="1"/>
          </p:cNvSpPr>
          <p:nvPr>
            <p:ph idx="1"/>
          </p:nvPr>
        </p:nvSpPr>
        <p:spPr>
          <a:xfrm>
            <a:off x="2383367" y="175115"/>
            <a:ext cx="3407833" cy="3753778"/>
          </a:xfrm>
        </p:spPr>
        <p:txBody>
          <a:bodyPr/>
          <a:lstStyle>
            <a:lvl1pPr>
              <a:defRPr sz="2052"/>
            </a:lvl1pPr>
            <a:lvl2pPr>
              <a:defRPr sz="1796"/>
            </a:lvl2pPr>
            <a:lvl3pPr>
              <a:defRPr sz="1539"/>
            </a:lvl3pPr>
            <a:lvl4pPr>
              <a:defRPr sz="1283"/>
            </a:lvl4pPr>
            <a:lvl5pPr>
              <a:defRPr sz="1283"/>
            </a:lvl5pPr>
            <a:lvl6pPr>
              <a:defRPr sz="1283"/>
            </a:lvl6pPr>
            <a:lvl7pPr>
              <a:defRPr sz="1283"/>
            </a:lvl7pPr>
            <a:lvl8pPr>
              <a:defRPr sz="1283"/>
            </a:lvl8pPr>
            <a:lvl9pPr>
              <a:defRPr sz="12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20373"/>
            <a:ext cx="2005542" cy="3008520"/>
          </a:xfrm>
        </p:spPr>
        <p:txBody>
          <a:bodyPr/>
          <a:lstStyle>
            <a:lvl1pPr marL="0" indent="0">
              <a:buNone/>
              <a:defRPr sz="898"/>
            </a:lvl1pPr>
            <a:lvl2pPr marL="293202" indent="0">
              <a:buNone/>
              <a:defRPr sz="770"/>
            </a:lvl2pPr>
            <a:lvl3pPr marL="586405" indent="0">
              <a:buNone/>
              <a:defRPr sz="641"/>
            </a:lvl3pPr>
            <a:lvl4pPr marL="879607" indent="0">
              <a:buNone/>
              <a:defRPr sz="577"/>
            </a:lvl4pPr>
            <a:lvl5pPr marL="1172809" indent="0">
              <a:buNone/>
              <a:defRPr sz="577"/>
            </a:lvl5pPr>
            <a:lvl6pPr marL="1466012" indent="0">
              <a:buNone/>
              <a:defRPr sz="577"/>
            </a:lvl6pPr>
            <a:lvl7pPr marL="1759214" indent="0">
              <a:buNone/>
              <a:defRPr sz="577"/>
            </a:lvl7pPr>
            <a:lvl8pPr marL="2052417" indent="0">
              <a:buNone/>
              <a:defRPr sz="577"/>
            </a:lvl8pPr>
            <a:lvl9pPr marL="2345619"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729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078770"/>
            <a:ext cx="3657600" cy="363466"/>
          </a:xfrm>
        </p:spPr>
        <p:txBody>
          <a:bodyPr anchor="b"/>
          <a:lstStyle>
            <a:lvl1pPr algn="l">
              <a:defRPr sz="1283" b="1"/>
            </a:lvl1pPr>
          </a:lstStyle>
          <a:p>
            <a:r>
              <a:rPr lang="en-US"/>
              <a:t>Click to edit Master title style</a:t>
            </a:r>
          </a:p>
        </p:txBody>
      </p:sp>
      <p:sp>
        <p:nvSpPr>
          <p:cNvPr id="3" name="Picture Placeholder 2"/>
          <p:cNvSpPr>
            <a:spLocks noGrp="1"/>
          </p:cNvSpPr>
          <p:nvPr>
            <p:ph type="pic" idx="1"/>
          </p:nvPr>
        </p:nvSpPr>
        <p:spPr>
          <a:xfrm>
            <a:off x="1194859" y="392991"/>
            <a:ext cx="3657600" cy="2638945"/>
          </a:xfrm>
        </p:spPr>
        <p:txBody>
          <a:bodyPr/>
          <a:lstStyle>
            <a:lvl1pPr marL="0" indent="0">
              <a:buNone/>
              <a:defRPr sz="2052"/>
            </a:lvl1pPr>
            <a:lvl2pPr marL="293202" indent="0">
              <a:buNone/>
              <a:defRPr sz="1796"/>
            </a:lvl2pPr>
            <a:lvl3pPr marL="586405" indent="0">
              <a:buNone/>
              <a:defRPr sz="1539"/>
            </a:lvl3pPr>
            <a:lvl4pPr marL="879607" indent="0">
              <a:buNone/>
              <a:defRPr sz="1283"/>
            </a:lvl4pPr>
            <a:lvl5pPr marL="1172809" indent="0">
              <a:buNone/>
              <a:defRPr sz="1283"/>
            </a:lvl5pPr>
            <a:lvl6pPr marL="1466012" indent="0">
              <a:buNone/>
              <a:defRPr sz="1283"/>
            </a:lvl6pPr>
            <a:lvl7pPr marL="1759214" indent="0">
              <a:buNone/>
              <a:defRPr sz="1283"/>
            </a:lvl7pPr>
            <a:lvl8pPr marL="2052417" indent="0">
              <a:buNone/>
              <a:defRPr sz="1283"/>
            </a:lvl8pPr>
            <a:lvl9pPr marL="2345619" indent="0">
              <a:buNone/>
              <a:defRPr sz="1283"/>
            </a:lvl9pPr>
          </a:lstStyle>
          <a:p>
            <a:endParaRPr lang="en-US"/>
          </a:p>
        </p:txBody>
      </p:sp>
      <p:sp>
        <p:nvSpPr>
          <p:cNvPr id="4" name="Text Placeholder 3"/>
          <p:cNvSpPr>
            <a:spLocks noGrp="1"/>
          </p:cNvSpPr>
          <p:nvPr>
            <p:ph type="body" sz="half" idx="2"/>
          </p:nvPr>
        </p:nvSpPr>
        <p:spPr>
          <a:xfrm>
            <a:off x="1194859" y="3442236"/>
            <a:ext cx="3657600" cy="516182"/>
          </a:xfrm>
        </p:spPr>
        <p:txBody>
          <a:bodyPr/>
          <a:lstStyle>
            <a:lvl1pPr marL="0" indent="0">
              <a:buNone/>
              <a:defRPr sz="898"/>
            </a:lvl1pPr>
            <a:lvl2pPr marL="293202" indent="0">
              <a:buNone/>
              <a:defRPr sz="770"/>
            </a:lvl2pPr>
            <a:lvl3pPr marL="586405" indent="0">
              <a:buNone/>
              <a:defRPr sz="641"/>
            </a:lvl3pPr>
            <a:lvl4pPr marL="879607" indent="0">
              <a:buNone/>
              <a:defRPr sz="577"/>
            </a:lvl4pPr>
            <a:lvl5pPr marL="1172809" indent="0">
              <a:buNone/>
              <a:defRPr sz="577"/>
            </a:lvl5pPr>
            <a:lvl6pPr marL="1466012" indent="0">
              <a:buNone/>
              <a:defRPr sz="577"/>
            </a:lvl6pPr>
            <a:lvl7pPr marL="1759214" indent="0">
              <a:buNone/>
              <a:defRPr sz="577"/>
            </a:lvl7pPr>
            <a:lvl8pPr marL="2052417" indent="0">
              <a:buNone/>
              <a:defRPr sz="577"/>
            </a:lvl8pPr>
            <a:lvl9pPr marL="2345619"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6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696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76134"/>
            <a:ext cx="1371600" cy="3752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76134"/>
            <a:ext cx="4013200" cy="375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0467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60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1815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9502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2628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59109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359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EC711-702E-DC07-C866-72AE7BC44AC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9C30E7-A682-162E-D8EC-328FCE1318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AE947C8-9A19-DE9B-C9DF-6D084AD8E4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E0345FA-5934-CCAF-CE15-4494804DBFE2}"/>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6" name="Footer Placeholder 5">
            <a:extLst>
              <a:ext uri="{FF2B5EF4-FFF2-40B4-BE49-F238E27FC236}">
                <a16:creationId xmlns:a16="http://schemas.microsoft.com/office/drawing/2014/main" id="{8A8F089F-F4E4-0BC4-831B-98AF2C74E6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1E3871-CB34-2FB0-AC95-F403424424AC}"/>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3490033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42470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1161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8528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8003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5330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761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a:t>DATE OF PRESENTATION</a:t>
            </a:r>
          </a:p>
        </p:txBody>
      </p:sp>
      <p:sp>
        <p:nvSpPr>
          <p:cNvPr id="5" name="Text Placeholder 4"/>
          <p:cNvSpPr>
            <a:spLocks noGrp="1"/>
          </p:cNvSpPr>
          <p:nvPr>
            <p:ph type="body" sz="quarter" idx="15" hasCustomPrompt="1"/>
          </p:nvPr>
        </p:nvSpPr>
        <p:spPr>
          <a:xfrm>
            <a:off x="1509586" y="1203608"/>
            <a:ext cx="5366702" cy="3234280"/>
          </a:xfrm>
          <a:prstGeom prst="rect">
            <a:avLst/>
          </a:prstGeom>
        </p:spPr>
        <p:txBody>
          <a:bodyPr lIns="288000" tIns="288000" rIns="288000" bIns="0"/>
          <a:lstStyle>
            <a:lvl1pPr marL="0" indent="0">
              <a:buNone/>
              <a:defRPr sz="4600" b="1">
                <a:solidFill>
                  <a:srgbClr val="D6000D"/>
                </a:solidFill>
              </a:defRPr>
            </a:lvl1pPr>
          </a:lstStyle>
          <a:p>
            <a:pPr lvl="0"/>
            <a:r>
              <a:rPr lang="en-US"/>
              <a:t>PRESENTATION TITLE GOES HERE UPPERCASE 48PT </a:t>
            </a:r>
          </a:p>
        </p:txBody>
      </p:sp>
    </p:spTree>
    <p:extLst>
      <p:ext uri="{BB962C8B-B14F-4D97-AF65-F5344CB8AC3E}">
        <p14:creationId xmlns:p14="http://schemas.microsoft.com/office/powerpoint/2010/main" val="40111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6"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a:t>TITLE GOES HERE IN UPPERCASE BOLD</a:t>
            </a:r>
          </a:p>
        </p:txBody>
      </p:sp>
      <p:sp>
        <p:nvSpPr>
          <p:cNvPr id="7" name="Text Placeholder 11"/>
          <p:cNvSpPr>
            <a:spLocks noGrp="1"/>
          </p:cNvSpPr>
          <p:nvPr>
            <p:ph type="body" sz="quarter" idx="13" hasCustomPrompt="1"/>
          </p:nvPr>
        </p:nvSpPr>
        <p:spPr>
          <a:xfrm>
            <a:off x="548640" y="3281409"/>
            <a:ext cx="6851904" cy="3206750"/>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spTree>
    <p:extLst>
      <p:ext uri="{BB962C8B-B14F-4D97-AF65-F5344CB8AC3E}">
        <p14:creationId xmlns:p14="http://schemas.microsoft.com/office/powerpoint/2010/main" val="1752452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078D-E077-BB2E-2252-6B7AB3CF0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62249B-E43E-6522-4806-8FAC3DD92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E1FE45-53DC-9CF4-70ED-A27739EC2BCA}"/>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FAE8A0A5-EEB8-108E-B417-AB062D323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72F4E-CEEE-6B30-8B85-BCCC115D4FA1}"/>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1972344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C976-4CCE-8E7B-49AC-3013C2CBEA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CD3C2D-ABE6-A5F8-5B1F-CA07EECFCB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3E8D85-4CA2-92E6-7C17-0DA80504B852}"/>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D5D42101-429E-611E-3D45-340AA6700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F762DA-411F-C700-CEE4-DBFDCB21A095}"/>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222445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035-62EB-3EA1-E40C-17E9D0CEEA9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33A89BF-A321-133D-7EF4-23B54CF0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E7BBD59-82D8-5C2F-701A-6595E60B31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D1612CC-DEA0-2955-68E1-359081B0A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2298EC-1721-BA3D-5C11-96FB66AD196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A331BBA-5F1D-B37E-BDA7-D681E2B78511}"/>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8" name="Footer Placeholder 7">
            <a:extLst>
              <a:ext uri="{FF2B5EF4-FFF2-40B4-BE49-F238E27FC236}">
                <a16:creationId xmlns:a16="http://schemas.microsoft.com/office/drawing/2014/main" id="{2227DF44-9BF0-D186-E25D-6A0249708C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D13CDE-7AE6-A26B-AF96-27F0450186F0}"/>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1969177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8E76-C653-4386-D078-9D11B75A17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618176-1253-3F31-CACB-45DC9FBF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41A65-09CE-AEB4-C9C0-22F90193A81D}"/>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7CFCEEFA-CC8D-F73B-45C0-ABF02D9A5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487975-13C9-72E9-8C76-8F101FC17B29}"/>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818998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37E0-A482-DC58-B6FF-31D215235C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8DC100-AF36-47F8-BAC2-76F6DCAA2D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67EBF0-4175-826A-F40E-C90C7309A5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8B7B7D-37CA-7E01-2739-9BA0CBF1E6B4}"/>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6" name="Footer Placeholder 5">
            <a:extLst>
              <a:ext uri="{FF2B5EF4-FFF2-40B4-BE49-F238E27FC236}">
                <a16:creationId xmlns:a16="http://schemas.microsoft.com/office/drawing/2014/main" id="{359FEEB9-7201-2D17-DD33-C4B84DD7D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F379F4-7231-C516-84F2-9C56E81A95F2}"/>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3967140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DC71-61B8-517B-D7A2-1F29FB6C6E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F951C8-5E1A-C8D8-5B2B-54A8CEAE67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45E37-45E5-D5B0-C78F-9A0888BB76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96FFC1-4983-A285-665E-651C0A289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3ACE75-4935-137A-435B-3C49861695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63D2DB-31B9-3C17-F5A0-0A97FCE9EBA0}"/>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8" name="Footer Placeholder 7">
            <a:extLst>
              <a:ext uri="{FF2B5EF4-FFF2-40B4-BE49-F238E27FC236}">
                <a16:creationId xmlns:a16="http://schemas.microsoft.com/office/drawing/2014/main" id="{B3A1191D-E7EF-1FC0-3B66-524BD323BF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42D48E-FDF5-4319-5856-3C58599469E5}"/>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795921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792B-A4BE-920F-D524-79E16CBEF9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BB467B-630C-65FE-518F-267784CE616C}"/>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4" name="Footer Placeholder 3">
            <a:extLst>
              <a:ext uri="{FF2B5EF4-FFF2-40B4-BE49-F238E27FC236}">
                <a16:creationId xmlns:a16="http://schemas.microsoft.com/office/drawing/2014/main" id="{C2DD0B8C-B089-3FCE-840B-EADB47FD5A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F616C0-AFCF-2D4A-095A-E7ADD8790F0B}"/>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2706401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6B9D5-FACD-DEFC-FD01-CF4F151E936F}"/>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3" name="Footer Placeholder 2">
            <a:extLst>
              <a:ext uri="{FF2B5EF4-FFF2-40B4-BE49-F238E27FC236}">
                <a16:creationId xmlns:a16="http://schemas.microsoft.com/office/drawing/2014/main" id="{82616FEE-EEEA-2EDF-D57E-A81329ED9E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789F9A-1CAF-95C1-2546-BF1B26249C24}"/>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1860489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454E-6944-D507-6528-E924B96AF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3FD6ED-EA2F-3D47-DB6F-CBD71EE89D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AE0B4D-2F6A-0226-B247-164526240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4E993-5869-5124-ABF5-4604661C783D}"/>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6" name="Footer Placeholder 5">
            <a:extLst>
              <a:ext uri="{FF2B5EF4-FFF2-40B4-BE49-F238E27FC236}">
                <a16:creationId xmlns:a16="http://schemas.microsoft.com/office/drawing/2014/main" id="{07E6708E-1AF7-A42B-9615-EDD7CEB555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8D77FD-5F9B-A740-5949-F839F0ECA188}"/>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1242090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0D8D-837B-486B-F890-A8BC9162E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956639-2C48-449E-FB54-EEBEC01ACB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F69950-56E6-46B7-6C57-00A592134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23290-5097-F28D-B5C8-E32561353C49}"/>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6" name="Footer Placeholder 5">
            <a:extLst>
              <a:ext uri="{FF2B5EF4-FFF2-40B4-BE49-F238E27FC236}">
                <a16:creationId xmlns:a16="http://schemas.microsoft.com/office/drawing/2014/main" id="{D54A6C02-FBF4-9011-6B7E-C141112494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1755AF-FF64-D012-1DB7-748E4C5FE4EF}"/>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3956177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E02E-C7C4-C1B0-9329-477CFD7EE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18A5DC-398B-866E-0D5C-4F5A31B76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B5C696-08B2-BE1E-A504-CD0E43069501}"/>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3A58D791-4452-D506-BB47-70E417478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AC6967-B3EB-5B58-FE01-4BD2BC6CD42B}"/>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2575279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1FF01-1921-B0DD-2978-22AD7286C6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C90122-AC99-D478-F9C6-E08C0C6E0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68F33-2D22-EAA4-A3EE-AD0C68F92CE8}"/>
              </a:ext>
            </a:extLst>
          </p:cNvPr>
          <p:cNvSpPr>
            <a:spLocks noGrp="1"/>
          </p:cNvSpPr>
          <p:nvPr>
            <p:ph type="dt" sz="half" idx="10"/>
          </p:nvPr>
        </p:nvSpPr>
        <p:spPr/>
        <p:txBody>
          <a:body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5C5C4559-9392-DE84-9DFF-6D70FA6700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B262CA-89DC-E2C3-FB65-C4AD5F9653FF}"/>
              </a:ext>
            </a:extLst>
          </p:cNvPr>
          <p:cNvSpPr>
            <a:spLocks noGrp="1"/>
          </p:cNvSpPr>
          <p:nvPr>
            <p:ph type="sldNum" sz="quarter" idx="12"/>
          </p:nvPr>
        </p:nvSpPr>
        <p:spPr/>
        <p:txBody>
          <a:bodyPr/>
          <a:lstStyle/>
          <a:p>
            <a:fld id="{B2A01F24-7641-4DBE-BEF6-D0A8F62C0B1C}" type="slidenum">
              <a:rPr lang="en-GB" smtClean="0"/>
              <a:t>‹#›</a:t>
            </a:fld>
            <a:endParaRPr lang="en-GB"/>
          </a:p>
        </p:txBody>
      </p:sp>
    </p:spTree>
    <p:extLst>
      <p:ext uri="{BB962C8B-B14F-4D97-AF65-F5344CB8AC3E}">
        <p14:creationId xmlns:p14="http://schemas.microsoft.com/office/powerpoint/2010/main" val="406574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RED BLANK">
    <p:bg>
      <p:bgPr>
        <a:solidFill>
          <a:srgbClr val="E3081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8328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74F4-487F-7567-C977-9298F0ECE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BA7314B-ECF8-A23A-1E36-7E97BCEB0FCF}"/>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4" name="Footer Placeholder 3">
            <a:extLst>
              <a:ext uri="{FF2B5EF4-FFF2-40B4-BE49-F238E27FC236}">
                <a16:creationId xmlns:a16="http://schemas.microsoft.com/office/drawing/2014/main" id="{F5BC8523-5CE2-05CA-63E7-D6E4A24F22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90FB-5678-2580-17EB-22687331A933}"/>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2976863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OGO ON RED">
    <p:bg>
      <p:bgPr>
        <a:solidFill>
          <a:srgbClr val="E3081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9F9AB-BCDF-C14D-9446-EFE133089B81}"/>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100888321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LOGO ON WHIT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E85AC28-3B1E-3C42-9475-9AD0775D01E9}"/>
              </a:ext>
            </a:extLst>
          </p:cNvPr>
          <p:cNvPicPr>
            <a:picLocks noChangeAspect="1"/>
          </p:cNvPicPr>
          <p:nvPr userDrawn="1"/>
        </p:nvPicPr>
        <p:blipFill>
          <a:blip r:embed="rId2"/>
          <a:stretch>
            <a:fillRect/>
          </a:stretch>
        </p:blipFill>
        <p:spPr>
          <a:xfrm>
            <a:off x="9983585" y="5917831"/>
            <a:ext cx="2002920" cy="721052"/>
          </a:xfrm>
          <a:prstGeom prst="rect">
            <a:avLst/>
          </a:prstGeom>
        </p:spPr>
      </p:pic>
    </p:spTree>
    <p:extLst>
      <p:ext uri="{BB962C8B-B14F-4D97-AF65-F5344CB8AC3E}">
        <p14:creationId xmlns:p14="http://schemas.microsoft.com/office/powerpoint/2010/main" val="31548743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BULLET TEXT">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E85AC28-3B1E-3C42-9475-9AD0775D01E9}"/>
              </a:ext>
            </a:extLst>
          </p:cNvPr>
          <p:cNvPicPr>
            <a:picLocks noChangeAspect="1"/>
          </p:cNvPicPr>
          <p:nvPr userDrawn="1"/>
        </p:nvPicPr>
        <p:blipFill>
          <a:blip r:embed="rId2"/>
          <a:stretch>
            <a:fillRect/>
          </a:stretch>
        </p:blipFill>
        <p:spPr>
          <a:xfrm>
            <a:off x="9983585" y="5917831"/>
            <a:ext cx="2002920" cy="721052"/>
          </a:xfrm>
          <a:prstGeom prst="rect">
            <a:avLst/>
          </a:prstGeom>
        </p:spPr>
      </p:pic>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1071" y="2133600"/>
            <a:ext cx="8758237" cy="3532188"/>
          </a:xfrm>
          <a:prstGeom prst="rect">
            <a:avLst/>
          </a:prstGeom>
        </p:spPr>
        <p:txBody>
          <a:bodyPr/>
          <a:lstStyle>
            <a:lvl1pPr>
              <a:defRPr sz="3600" baseline="0">
                <a:solidFill>
                  <a:srgbClr val="54565A"/>
                </a:solidFill>
                <a:latin typeface="Calibri" panose="020F0502020204030204" pitchFamily="34" charset="0"/>
              </a:defRPr>
            </a:lvl1pPr>
          </a:lstStyle>
          <a:p>
            <a:pPr lvl="0"/>
            <a:r>
              <a:rPr lang="en-GB" dirty="0"/>
              <a:t>Click to edit Master text styles</a:t>
            </a:r>
          </a:p>
        </p:txBody>
      </p:sp>
      <p:sp>
        <p:nvSpPr>
          <p:cNvPr id="6" name="Title 1">
            <a:extLst>
              <a:ext uri="{FF2B5EF4-FFF2-40B4-BE49-F238E27FC236}">
                <a16:creationId xmlns:a16="http://schemas.microsoft.com/office/drawing/2014/main" id="{64EDAE81-0126-6248-B7EF-7D84C04611AF}"/>
              </a:ext>
            </a:extLst>
          </p:cNvPr>
          <p:cNvSpPr>
            <a:spLocks noGrp="1"/>
          </p:cNvSpPr>
          <p:nvPr>
            <p:ph type="title"/>
          </p:nvPr>
        </p:nvSpPr>
        <p:spPr>
          <a:xfrm>
            <a:off x="551071" y="1167440"/>
            <a:ext cx="8758029" cy="541238"/>
          </a:xfrm>
          <a:prstGeom prst="rect">
            <a:avLst/>
          </a:prstGeom>
        </p:spPr>
        <p:txBody>
          <a:bodyPr tIns="90000" bIns="90000"/>
          <a:lstStyle>
            <a:lvl1pPr>
              <a:lnSpc>
                <a:spcPct val="100000"/>
              </a:lnSpc>
              <a:defRPr sz="3600" b="1" i="0" cap="all" baseline="0">
                <a:solidFill>
                  <a:srgbClr val="E30813"/>
                </a:solidFill>
                <a:latin typeface="Calibri" panose="020F050202020403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070226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E85AC28-3B1E-3C42-9475-9AD0775D01E9}"/>
              </a:ext>
            </a:extLst>
          </p:cNvPr>
          <p:cNvPicPr>
            <a:picLocks noChangeAspect="1"/>
          </p:cNvPicPr>
          <p:nvPr userDrawn="1"/>
        </p:nvPicPr>
        <p:blipFill>
          <a:blip r:embed="rId2"/>
          <a:stretch>
            <a:fillRect/>
          </a:stretch>
        </p:blipFill>
        <p:spPr>
          <a:xfrm>
            <a:off x="9983585" y="5917831"/>
            <a:ext cx="2002920" cy="721052"/>
          </a:xfrm>
          <a:prstGeom prst="rect">
            <a:avLst/>
          </a:prstGeom>
        </p:spPr>
      </p:pic>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7440"/>
            <a:ext cx="8758029" cy="541238"/>
          </a:xfrm>
          <a:prstGeom prst="rect">
            <a:avLst/>
          </a:prstGeom>
        </p:spPr>
        <p:txBody>
          <a:bodyPr tIns="90000" bIns="90000"/>
          <a:lstStyle>
            <a:lvl1pPr>
              <a:lnSpc>
                <a:spcPct val="100000"/>
              </a:lnSpc>
              <a:defRPr sz="3600" b="1" i="0" cap="all" baseline="0">
                <a:solidFill>
                  <a:srgbClr val="E30813"/>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marL="0" indent="0">
              <a:buFontTx/>
              <a:buNone/>
              <a:defRPr sz="3600" baseline="0">
                <a:solidFill>
                  <a:srgbClr val="54565A"/>
                </a:solidFill>
                <a:latin typeface="Calibri" panose="020F0502020204030204" pitchFamily="34" charset="0"/>
              </a:defRPr>
            </a:lvl1pPr>
          </a:lstStyle>
          <a:p>
            <a:pPr lvl="0"/>
            <a:r>
              <a:rPr lang="en-GB" dirty="0"/>
              <a:t>Click to edit Master text styles</a:t>
            </a:r>
          </a:p>
        </p:txBody>
      </p:sp>
    </p:spTree>
    <p:extLst>
      <p:ext uri="{BB962C8B-B14F-4D97-AF65-F5344CB8AC3E}">
        <p14:creationId xmlns:p14="http://schemas.microsoft.com/office/powerpoint/2010/main" val="2843833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BULLET TEXT RED">
    <p:bg>
      <p:bgPr>
        <a:solidFill>
          <a:srgbClr val="E3081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7439"/>
            <a:ext cx="8758029" cy="541238"/>
          </a:xfrm>
          <a:prstGeom prst="rect">
            <a:avLst/>
          </a:prstGeom>
        </p:spPr>
        <p:txBody>
          <a:bodyPr tIns="90000" bIns="90000"/>
          <a:lstStyle>
            <a:lvl1pPr>
              <a:lnSpc>
                <a:spcPct val="100000"/>
              </a:lnSpc>
              <a:buFontTx/>
              <a:buNone/>
              <a:defRPr sz="3600" b="1" i="0" cap="all" baseline="0">
                <a:solidFill>
                  <a:schemeClr val="bg1"/>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a:defRPr sz="3600" baseline="0">
                <a:solidFill>
                  <a:schemeClr val="bg1"/>
                </a:solidFill>
                <a:latin typeface="Calibri" panose="020F050202020403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CB03F9F3-275E-AB41-B728-9DC9BECD25BE}"/>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53266368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RED">
    <p:bg>
      <p:bgPr>
        <a:solidFill>
          <a:srgbClr val="E3081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8851"/>
            <a:ext cx="8758029" cy="541238"/>
          </a:xfrm>
          <a:prstGeom prst="rect">
            <a:avLst/>
          </a:prstGeom>
        </p:spPr>
        <p:txBody>
          <a:bodyPr tIns="90000" bIns="90000"/>
          <a:lstStyle>
            <a:lvl1pPr>
              <a:lnSpc>
                <a:spcPct val="100000"/>
              </a:lnSpc>
              <a:defRPr sz="3600" b="1" i="0" cap="all" baseline="0">
                <a:solidFill>
                  <a:schemeClr val="bg1"/>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marL="0" indent="0">
              <a:buFontTx/>
              <a:buNone/>
              <a:defRPr sz="3600" baseline="0">
                <a:solidFill>
                  <a:schemeClr val="bg1"/>
                </a:solidFill>
                <a:latin typeface="Calibri" panose="020F050202020403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EE46EB94-24FA-3346-99A6-32FCC8A3F087}"/>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169652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67392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PHOTO BACKGROUND">
    <p:spTree>
      <p:nvGrpSpPr>
        <p:cNvPr id="1" name=""/>
        <p:cNvGrpSpPr/>
        <p:nvPr/>
      </p:nvGrpSpPr>
      <p:grpSpPr>
        <a:xfrm>
          <a:off x="0" y="0"/>
          <a:ext cx="0" cy="0"/>
          <a:chOff x="0" y="0"/>
          <a:chExt cx="0" cy="0"/>
        </a:xfrm>
      </p:grpSpPr>
      <p:pic>
        <p:nvPicPr>
          <p:cNvPr id="6" name="Picture 5" descr="A large brick building with a clock tower&#10;&#10;Description automatically generated">
            <a:extLst>
              <a:ext uri="{FF2B5EF4-FFF2-40B4-BE49-F238E27FC236}">
                <a16:creationId xmlns:a16="http://schemas.microsoft.com/office/drawing/2014/main" id="{3746166C-C8E4-2D41-97B5-A1F547C366B7}"/>
              </a:ext>
            </a:extLst>
          </p:cNvPr>
          <p:cNvPicPr>
            <a:picLocks noChangeAspect="1"/>
          </p:cNvPicPr>
          <p:nvPr userDrawn="1"/>
        </p:nvPicPr>
        <p:blipFill rotWithShape="1">
          <a:blip r:embed="rId2"/>
          <a:srcRect t="3565" b="11977"/>
          <a:stretch/>
        </p:blipFill>
        <p:spPr>
          <a:xfrm>
            <a:off x="0" y="0"/>
            <a:ext cx="12192000" cy="6858000"/>
          </a:xfrm>
          <a:prstGeom prst="rect">
            <a:avLst/>
          </a:prstGeom>
        </p:spPr>
      </p:pic>
    </p:spTree>
    <p:extLst>
      <p:ext uri="{BB962C8B-B14F-4D97-AF65-F5344CB8AC3E}">
        <p14:creationId xmlns:p14="http://schemas.microsoft.com/office/powerpoint/2010/main" val="153922551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RED LEFT : BLANK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6226E3-0A13-FE45-8FBC-812E1FC51C04}"/>
              </a:ext>
            </a:extLst>
          </p:cNvPr>
          <p:cNvSpPr/>
          <p:nvPr userDrawn="1"/>
        </p:nvSpPr>
        <p:spPr>
          <a:xfrm>
            <a:off x="0" y="0"/>
            <a:ext cx="6096000" cy="6858000"/>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23004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LEFT :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DA89846-3347-8F43-B379-C86539952BAC}"/>
              </a:ext>
            </a:extLst>
          </p:cNvPr>
          <p:cNvSpPr>
            <a:spLocks noGrp="1"/>
          </p:cNvSpPr>
          <p:nvPr>
            <p:ph type="pic" sz="quarter" idx="10"/>
          </p:nvPr>
        </p:nvSpPr>
        <p:spPr>
          <a:xfrm>
            <a:off x="6096000" y="0"/>
            <a:ext cx="6096000" cy="6858000"/>
          </a:xfrm>
          <a:noFill/>
        </p:spPr>
        <p:txBody>
          <a:bodyPr/>
          <a:lstStyle/>
          <a:p>
            <a:r>
              <a:rPr lang="en-GB" dirty="0"/>
              <a:t>Click icon to add picture</a:t>
            </a:r>
            <a:endParaRPr lang="en-US" dirty="0"/>
          </a:p>
        </p:txBody>
      </p:sp>
      <p:sp>
        <p:nvSpPr>
          <p:cNvPr id="7" name="Rectangle 6">
            <a:extLst>
              <a:ext uri="{FF2B5EF4-FFF2-40B4-BE49-F238E27FC236}">
                <a16:creationId xmlns:a16="http://schemas.microsoft.com/office/drawing/2014/main" id="{2D8A5CE4-E1CD-3148-8DEB-84C5C6639E58}"/>
              </a:ext>
            </a:extLst>
          </p:cNvPr>
          <p:cNvSpPr/>
          <p:nvPr userDrawn="1"/>
        </p:nvSpPr>
        <p:spPr>
          <a:xfrm>
            <a:off x="0" y="0"/>
            <a:ext cx="6096000" cy="6858000"/>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75631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731">
          <p15:clr>
            <a:srgbClr val="FBAE40"/>
          </p15:clr>
        </p15:guide>
        <p15:guide id="2" orient="horz" pos="1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A4EEF-962F-7830-307C-ADAF0A794E6F}"/>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3" name="Footer Placeholder 2">
            <a:extLst>
              <a:ext uri="{FF2B5EF4-FFF2-40B4-BE49-F238E27FC236}">
                <a16:creationId xmlns:a16="http://schemas.microsoft.com/office/drawing/2014/main" id="{F6A3D5E2-9EA7-A2A8-AE7A-3B20CB17480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A4028D-9327-E004-7EC7-D0E1AB6987CC}"/>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314584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 RED LEFT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6226E3-0A13-FE45-8FBC-812E1FC51C04}"/>
              </a:ext>
            </a:extLst>
          </p:cNvPr>
          <p:cNvSpPr/>
          <p:nvPr userDrawn="1"/>
        </p:nvSpPr>
        <p:spPr>
          <a:xfrm>
            <a:off x="0" y="0"/>
            <a:ext cx="6096000" cy="6858000"/>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AEDC6E2-A28A-814A-9D90-9451F104D1BB}"/>
              </a:ext>
            </a:extLst>
          </p:cNvPr>
          <p:cNvSpPr>
            <a:spLocks noGrp="1"/>
          </p:cNvSpPr>
          <p:nvPr>
            <p:ph type="title"/>
          </p:nvPr>
        </p:nvSpPr>
        <p:spPr>
          <a:xfrm>
            <a:off x="550863" y="1170082"/>
            <a:ext cx="5373033" cy="398912"/>
          </a:xfrm>
          <a:prstGeom prst="rect">
            <a:avLst/>
          </a:prstGeom>
        </p:spPr>
        <p:txBody>
          <a:bodyPr tIns="90000" bIns="90000"/>
          <a:lstStyle>
            <a:lvl1pPr>
              <a:lnSpc>
                <a:spcPct val="100000"/>
              </a:lnSpc>
              <a:defRPr sz="2800" b="1" i="0" cap="all" baseline="0">
                <a:solidFill>
                  <a:srgbClr val="FFFFFF"/>
                </a:solidFill>
                <a:latin typeface="Calibri" panose="020F0502020204030204" pitchFamily="34" charset="0"/>
              </a:defRPr>
            </a:lvl1pPr>
          </a:lstStyle>
          <a:p>
            <a:r>
              <a:rPr lang="en-GB" dirty="0"/>
              <a:t>Click to edit Master title style</a:t>
            </a:r>
            <a:endParaRPr lang="en-US" dirty="0"/>
          </a:p>
        </p:txBody>
      </p:sp>
      <p:sp>
        <p:nvSpPr>
          <p:cNvPr id="4" name="Text Placeholder 6">
            <a:extLst>
              <a:ext uri="{FF2B5EF4-FFF2-40B4-BE49-F238E27FC236}">
                <a16:creationId xmlns:a16="http://schemas.microsoft.com/office/drawing/2014/main" id="{CDFBDDE0-45AB-B249-AF27-62F8E0795D2E}"/>
              </a:ext>
            </a:extLst>
          </p:cNvPr>
          <p:cNvSpPr>
            <a:spLocks noGrp="1"/>
          </p:cNvSpPr>
          <p:nvPr>
            <p:ph type="body" sz="quarter" idx="13"/>
          </p:nvPr>
        </p:nvSpPr>
        <p:spPr>
          <a:xfrm>
            <a:off x="550863" y="2211569"/>
            <a:ext cx="4465637" cy="3532188"/>
          </a:xfrm>
          <a:prstGeom prst="rect">
            <a:avLst/>
          </a:prstGeom>
        </p:spPr>
        <p:txBody>
          <a:bodyPr anchor="t" anchorCtr="0"/>
          <a:lstStyle>
            <a:lvl1pPr marL="0" indent="0">
              <a:lnSpc>
                <a:spcPct val="100000"/>
              </a:lnSpc>
              <a:spcBef>
                <a:spcPts val="0"/>
              </a:spcBef>
              <a:buFontTx/>
              <a:buNone/>
              <a:defRPr sz="1800" baseline="0">
                <a:solidFill>
                  <a:srgbClr val="FFFFFF"/>
                </a:solidFill>
                <a:latin typeface="Calibri" panose="020F0502020204030204" pitchFamily="34" charset="0"/>
              </a:defRPr>
            </a:lvl1pPr>
          </a:lstStyle>
          <a:p>
            <a:pPr lvl="0"/>
            <a:r>
              <a:rPr lang="en-GB" dirty="0"/>
              <a:t>Click to edit Master text styles</a:t>
            </a:r>
          </a:p>
        </p:txBody>
      </p:sp>
      <p:sp>
        <p:nvSpPr>
          <p:cNvPr id="6" name="Picture Placeholder 2">
            <a:extLst>
              <a:ext uri="{FF2B5EF4-FFF2-40B4-BE49-F238E27FC236}">
                <a16:creationId xmlns:a16="http://schemas.microsoft.com/office/drawing/2014/main" id="{8DA89846-3347-8F43-B379-C86539952BAC}"/>
              </a:ext>
            </a:extLst>
          </p:cNvPr>
          <p:cNvSpPr>
            <a:spLocks noGrp="1"/>
          </p:cNvSpPr>
          <p:nvPr>
            <p:ph type="pic" sz="quarter" idx="10"/>
          </p:nvPr>
        </p:nvSpPr>
        <p:spPr>
          <a:xfrm>
            <a:off x="6096000" y="0"/>
            <a:ext cx="6096000" cy="6858000"/>
          </a:xfrm>
          <a:noFill/>
        </p:spPr>
        <p:txBody>
          <a:bodyPr/>
          <a:lstStyle/>
          <a:p>
            <a:r>
              <a:rPr lang="en-GB" dirty="0"/>
              <a:t>Click icon to add picture</a:t>
            </a:r>
            <a:endParaRPr lang="en-US" dirty="0"/>
          </a:p>
        </p:txBody>
      </p:sp>
    </p:spTree>
    <p:extLst>
      <p:ext uri="{BB962C8B-B14F-4D97-AF65-F5344CB8AC3E}">
        <p14:creationId xmlns:p14="http://schemas.microsoft.com/office/powerpoint/2010/main" val="11824879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731">
          <p15:clr>
            <a:srgbClr val="FBAE40"/>
          </p15:clr>
        </p15:guide>
        <p15:guide id="2" orient="horz" pos="1389">
          <p15:clr>
            <a:srgbClr val="FBAE40"/>
          </p15:clr>
        </p15:guide>
        <p15:guide id="3" pos="3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LEFT ON WHITE : IMAGE R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EA80E8-7DEC-694C-B632-86C932975AE3}"/>
              </a:ext>
            </a:extLst>
          </p:cNvPr>
          <p:cNvSpPr>
            <a:spLocks noGrp="1"/>
          </p:cNvSpPr>
          <p:nvPr>
            <p:ph type="pic" sz="quarter" idx="10"/>
          </p:nvPr>
        </p:nvSpPr>
        <p:spPr>
          <a:xfrm>
            <a:off x="6096000" y="0"/>
            <a:ext cx="6096000" cy="6858000"/>
          </a:xfrm>
          <a:noFill/>
        </p:spPr>
        <p:txBody>
          <a:bodyPr/>
          <a:lstStyle/>
          <a:p>
            <a:r>
              <a:rPr lang="en-GB" dirty="0"/>
              <a:t>Click icon to add picture</a:t>
            </a:r>
            <a:endParaRPr lang="en-US" dirty="0"/>
          </a:p>
        </p:txBody>
      </p:sp>
      <p:sp>
        <p:nvSpPr>
          <p:cNvPr id="5" name="Text Placeholder 5">
            <a:extLst>
              <a:ext uri="{FF2B5EF4-FFF2-40B4-BE49-F238E27FC236}">
                <a16:creationId xmlns:a16="http://schemas.microsoft.com/office/drawing/2014/main" id="{D9D6B3EC-5DFE-5D4A-A205-149276A735AB}"/>
              </a:ext>
            </a:extLst>
          </p:cNvPr>
          <p:cNvSpPr>
            <a:spLocks noGrp="1"/>
          </p:cNvSpPr>
          <p:nvPr>
            <p:ph type="body" sz="quarter" idx="12"/>
          </p:nvPr>
        </p:nvSpPr>
        <p:spPr>
          <a:xfrm>
            <a:off x="550863" y="2211477"/>
            <a:ext cx="4325096" cy="3532187"/>
          </a:xfrm>
          <a:prstGeom prst="rect">
            <a:avLst/>
          </a:prstGeom>
        </p:spPr>
        <p:txBody>
          <a:bodyPr/>
          <a:lstStyle>
            <a:lvl1pPr marL="0" indent="0">
              <a:lnSpc>
                <a:spcPct val="100000"/>
              </a:lnSpc>
              <a:buFontTx/>
              <a:buNone/>
              <a:defRPr sz="1800" b="1" i="0" baseline="0">
                <a:latin typeface="Calibri" panose="020F0502020204030204" pitchFamily="34" charset="0"/>
              </a:defRPr>
            </a:lvl1pPr>
            <a:lvl2pPr marL="9525" indent="0">
              <a:lnSpc>
                <a:spcPct val="100000"/>
              </a:lnSpc>
              <a:buFontTx/>
              <a:buNone/>
              <a:tabLst/>
              <a:defRPr sz="1800" baseline="0">
                <a:solidFill>
                  <a:srgbClr val="54565A"/>
                </a:solidFill>
                <a:latin typeface="Calibri" panose="020F0502020204030204" pitchFamily="34" charset="0"/>
              </a:defRPr>
            </a:lvl2pPr>
          </a:lstStyle>
          <a:p>
            <a:pPr lvl="0"/>
            <a:r>
              <a:rPr lang="en-GB" dirty="0"/>
              <a:t>Click to edit Master text styles</a:t>
            </a:r>
          </a:p>
          <a:p>
            <a:pPr lvl="1"/>
            <a:r>
              <a:rPr lang="en-GB" dirty="0"/>
              <a:t>Second level</a:t>
            </a:r>
          </a:p>
        </p:txBody>
      </p:sp>
      <p:sp>
        <p:nvSpPr>
          <p:cNvPr id="7" name="Title 1">
            <a:extLst>
              <a:ext uri="{FF2B5EF4-FFF2-40B4-BE49-F238E27FC236}">
                <a16:creationId xmlns:a16="http://schemas.microsoft.com/office/drawing/2014/main" id="{5F69721E-E610-984D-ACE2-B39492C20525}"/>
              </a:ext>
            </a:extLst>
          </p:cNvPr>
          <p:cNvSpPr>
            <a:spLocks noGrp="1"/>
          </p:cNvSpPr>
          <p:nvPr>
            <p:ph type="title"/>
          </p:nvPr>
        </p:nvSpPr>
        <p:spPr>
          <a:xfrm>
            <a:off x="550863" y="1164954"/>
            <a:ext cx="5373033" cy="431800"/>
          </a:xfrm>
          <a:prstGeom prst="rect">
            <a:avLst/>
          </a:prstGeom>
        </p:spPr>
        <p:txBody>
          <a:bodyPr tIns="90000" bIns="90000"/>
          <a:lstStyle>
            <a:lvl1pPr>
              <a:lnSpc>
                <a:spcPct val="100000"/>
              </a:lnSpc>
              <a:defRPr sz="2800" b="1" i="0" cap="all" baseline="0">
                <a:solidFill>
                  <a:srgbClr val="E30813"/>
                </a:solidFill>
                <a:latin typeface="Calibri" panose="020F050202020403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0667314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572">
          <p15:clr>
            <a:srgbClr val="FBAE40"/>
          </p15:clr>
        </p15:guide>
        <p15:guide id="3" orient="horz" pos="1389">
          <p15:clr>
            <a:srgbClr val="FBAE40"/>
          </p15:clr>
        </p15:guide>
        <p15:guide id="4" orient="horz" pos="73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OUR EXCELLENCE BY NUMBERS _RED">
    <p:bg>
      <p:bgPr>
        <a:solidFill>
          <a:srgbClr val="E3081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5230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pos="1527">
          <p15:clr>
            <a:srgbClr val="FBAE40"/>
          </p15:clr>
        </p15:guide>
        <p15:guide id="2" pos="6131">
          <p15:clr>
            <a:srgbClr val="FBAE40"/>
          </p15:clr>
        </p15:guide>
        <p15:guide id="3" pos="3069">
          <p15:clr>
            <a:srgbClr val="FBAE40"/>
          </p15:clr>
        </p15:guide>
        <p15:guide id="4" pos="4611">
          <p15:clr>
            <a:srgbClr val="FBAE40"/>
          </p15:clr>
        </p15:guide>
        <p15:guide id="5" orient="horz" pos="1480">
          <p15:clr>
            <a:srgbClr val="FBAE40"/>
          </p15:clr>
        </p15:guide>
        <p15:guide id="6" orient="horz" pos="304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R EXCELLENCE BY NUMBERS 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793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pos="869">
          <p15:clr>
            <a:srgbClr val="FBAE40"/>
          </p15:clr>
        </p15:guide>
        <p15:guide id="2" pos="6811">
          <p15:clr>
            <a:srgbClr val="FBAE40"/>
          </p15:clr>
        </p15:guide>
        <p15:guide id="3" pos="2842">
          <p15:clr>
            <a:srgbClr val="FBAE40"/>
          </p15:clr>
        </p15:guide>
        <p15:guide id="4" pos="4838">
          <p15:clr>
            <a:srgbClr val="FBAE40"/>
          </p15:clr>
        </p15:guide>
        <p15:guide id="5" orient="horz" pos="1480">
          <p15:clr>
            <a:srgbClr val="FBAE40"/>
          </p15:clr>
        </p15:guide>
        <p15:guide id="6" orient="horz" pos="304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RPORATE 3X2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8487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pos="1164">
          <p15:clr>
            <a:srgbClr val="FBAE40"/>
          </p15:clr>
        </p15:guide>
        <p15:guide id="2" pos="6516">
          <p15:clr>
            <a:srgbClr val="FBAE40"/>
          </p15:clr>
        </p15:guide>
        <p15:guide id="5" orient="horz" pos="1139">
          <p15:clr>
            <a:srgbClr val="FBAE40"/>
          </p15:clr>
        </p15:guide>
        <p15:guide id="6" orient="horz" pos="2818">
          <p15:clr>
            <a:srgbClr val="FBAE40"/>
          </p15:clr>
        </p15:guide>
        <p15:guide id="7" orient="horz" pos="1616">
          <p15:clr>
            <a:srgbClr val="FBAE40"/>
          </p15:clr>
        </p15:guide>
        <p15:guide id="8" orient="horz" pos="329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FACULTY 4X2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84847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pos="1164">
          <p15:clr>
            <a:srgbClr val="FBAE40"/>
          </p15:clr>
        </p15:guide>
        <p15:guide id="2" pos="6516">
          <p15:clr>
            <a:srgbClr val="FBAE40"/>
          </p15:clr>
        </p15:guide>
        <p15:guide id="3" pos="2955">
          <p15:clr>
            <a:srgbClr val="FBAE40"/>
          </p15:clr>
        </p15:guide>
        <p15:guide id="4" pos="4725">
          <p15:clr>
            <a:srgbClr val="FBAE40"/>
          </p15:clr>
        </p15:guide>
        <p15:guide id="5" orient="horz" pos="1139">
          <p15:clr>
            <a:srgbClr val="FBAE40"/>
          </p15:clr>
        </p15:guide>
        <p15:guide id="6" orient="horz" pos="2818">
          <p15:clr>
            <a:srgbClr val="FBAE40"/>
          </p15:clr>
        </p15:guide>
        <p15:guide id="7" orient="horz" pos="1616">
          <p15:clr>
            <a:srgbClr val="FBAE40"/>
          </p15:clr>
        </p15:guide>
        <p15:guide id="8" orient="horz" pos="329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059D-20C5-D506-3A6A-AF72C9A908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79DA1D-A0A3-F867-0DAD-EE0E27A3E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F2315D-3347-AB75-5937-BBF34AE81612}"/>
              </a:ext>
            </a:extLst>
          </p:cNvPr>
          <p:cNvSpPr>
            <a:spLocks noGrp="1"/>
          </p:cNvSpPr>
          <p:nvPr>
            <p:ph type="dt" sz="half" idx="10"/>
          </p:nvPr>
        </p:nvSpPr>
        <p:spPr/>
        <p:txBody>
          <a:bodyPr/>
          <a:lstStyle/>
          <a:p>
            <a:fld id="{97765703-5206-FE4E-8A66-CEA7E53D9C5B}" type="datetimeFigureOut">
              <a:rPr lang="en-US" smtClean="0"/>
              <a:t>9/17/2025</a:t>
            </a:fld>
            <a:endParaRPr lang="en-US"/>
          </a:p>
        </p:txBody>
      </p:sp>
      <p:sp>
        <p:nvSpPr>
          <p:cNvPr id="5" name="Footer Placeholder 4">
            <a:extLst>
              <a:ext uri="{FF2B5EF4-FFF2-40B4-BE49-F238E27FC236}">
                <a16:creationId xmlns:a16="http://schemas.microsoft.com/office/drawing/2014/main" id="{14CD1107-EB95-65B9-FA3D-C3C55A1A3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DEE34-F290-3014-0CAD-1BC1B9D49A27}"/>
              </a:ext>
            </a:extLst>
          </p:cNvPr>
          <p:cNvSpPr>
            <a:spLocks noGrp="1"/>
          </p:cNvSpPr>
          <p:nvPr>
            <p:ph type="sldNum" sz="quarter" idx="12"/>
          </p:nvPr>
        </p:nvSpPr>
        <p:spPr/>
        <p:txBody>
          <a:bodyPr/>
          <a:lstStyle/>
          <a:p>
            <a:fld id="{08C5E135-3B45-0845-B29D-CE3045F4308F}" type="slidenum">
              <a:rPr lang="en-US" smtClean="0"/>
              <a:t>‹#›</a:t>
            </a:fld>
            <a:endParaRPr lang="en-US"/>
          </a:p>
        </p:txBody>
      </p:sp>
    </p:spTree>
    <p:extLst>
      <p:ext uri="{BB962C8B-B14F-4D97-AF65-F5344CB8AC3E}">
        <p14:creationId xmlns:p14="http://schemas.microsoft.com/office/powerpoint/2010/main" val="32194334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OGO ON RED">
    <p:bg>
      <p:bgPr>
        <a:solidFill>
          <a:srgbClr val="E3081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9F9AB-BCDF-C14D-9446-EFE133089B81}"/>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69540058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BULLET TEXT">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E85AC28-3B1E-3C42-9475-9AD0775D01E9}"/>
              </a:ext>
            </a:extLst>
          </p:cNvPr>
          <p:cNvPicPr>
            <a:picLocks noChangeAspect="1"/>
          </p:cNvPicPr>
          <p:nvPr userDrawn="1"/>
        </p:nvPicPr>
        <p:blipFill>
          <a:blip r:embed="rId2"/>
          <a:stretch>
            <a:fillRect/>
          </a:stretch>
        </p:blipFill>
        <p:spPr>
          <a:xfrm>
            <a:off x="9983585" y="5917831"/>
            <a:ext cx="2002920" cy="721052"/>
          </a:xfrm>
          <a:prstGeom prst="rect">
            <a:avLst/>
          </a:prstGeom>
        </p:spPr>
      </p:pic>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1071" y="2133600"/>
            <a:ext cx="8758237" cy="3532188"/>
          </a:xfrm>
          <a:prstGeom prst="rect">
            <a:avLst/>
          </a:prstGeom>
        </p:spPr>
        <p:txBody>
          <a:bodyPr/>
          <a:lstStyle>
            <a:lvl1pPr>
              <a:defRPr sz="3600" baseline="0">
                <a:solidFill>
                  <a:srgbClr val="54565A"/>
                </a:solidFill>
                <a:latin typeface="Calibri" panose="020F0502020204030204" pitchFamily="34" charset="0"/>
              </a:defRPr>
            </a:lvl1pPr>
          </a:lstStyle>
          <a:p>
            <a:pPr lvl="0"/>
            <a:r>
              <a:rPr lang="en-GB" dirty="0"/>
              <a:t>Click to edit Master text styles</a:t>
            </a:r>
          </a:p>
        </p:txBody>
      </p:sp>
      <p:sp>
        <p:nvSpPr>
          <p:cNvPr id="8" name="Title 1">
            <a:extLst>
              <a:ext uri="{FF2B5EF4-FFF2-40B4-BE49-F238E27FC236}">
                <a16:creationId xmlns:a16="http://schemas.microsoft.com/office/drawing/2014/main" id="{2841CB77-6219-F546-AA4D-968A810F5A64}"/>
              </a:ext>
            </a:extLst>
          </p:cNvPr>
          <p:cNvSpPr>
            <a:spLocks noGrp="1"/>
          </p:cNvSpPr>
          <p:nvPr>
            <p:ph type="title"/>
          </p:nvPr>
        </p:nvSpPr>
        <p:spPr>
          <a:xfrm>
            <a:off x="551071" y="1167440"/>
            <a:ext cx="8758029" cy="541238"/>
          </a:xfrm>
          <a:prstGeom prst="rect">
            <a:avLst/>
          </a:prstGeom>
        </p:spPr>
        <p:txBody>
          <a:bodyPr tIns="90000" bIns="90000"/>
          <a:lstStyle>
            <a:lvl1pPr>
              <a:lnSpc>
                <a:spcPct val="100000"/>
              </a:lnSpc>
              <a:defRPr sz="3600" b="1" i="0" cap="all" baseline="0">
                <a:solidFill>
                  <a:srgbClr val="E30813"/>
                </a:solidFill>
                <a:latin typeface="Calibri" panose="020F050202020403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560783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EE85AC28-3B1E-3C42-9475-9AD0775D01E9}"/>
              </a:ext>
            </a:extLst>
          </p:cNvPr>
          <p:cNvPicPr>
            <a:picLocks noChangeAspect="1"/>
          </p:cNvPicPr>
          <p:nvPr userDrawn="1"/>
        </p:nvPicPr>
        <p:blipFill>
          <a:blip r:embed="rId2"/>
          <a:stretch>
            <a:fillRect/>
          </a:stretch>
        </p:blipFill>
        <p:spPr>
          <a:xfrm>
            <a:off x="9983585" y="5917831"/>
            <a:ext cx="2002920" cy="721052"/>
          </a:xfrm>
          <a:prstGeom prst="rect">
            <a:avLst/>
          </a:prstGeom>
        </p:spPr>
      </p:pic>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7440"/>
            <a:ext cx="8758029" cy="541238"/>
          </a:xfrm>
          <a:prstGeom prst="rect">
            <a:avLst/>
          </a:prstGeom>
        </p:spPr>
        <p:txBody>
          <a:bodyPr tIns="90000" bIns="90000"/>
          <a:lstStyle>
            <a:lvl1pPr>
              <a:lnSpc>
                <a:spcPct val="100000"/>
              </a:lnSpc>
              <a:defRPr sz="3600" b="1" i="0" cap="all" baseline="0">
                <a:solidFill>
                  <a:srgbClr val="E30813"/>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marL="0" indent="0">
              <a:buFontTx/>
              <a:buNone/>
              <a:defRPr sz="3600" baseline="0">
                <a:solidFill>
                  <a:srgbClr val="54565A"/>
                </a:solidFill>
                <a:latin typeface="Calibri" panose="020F0502020204030204" pitchFamily="34" charset="0"/>
              </a:defRPr>
            </a:lvl1pPr>
          </a:lstStyle>
          <a:p>
            <a:pPr lvl="0"/>
            <a:r>
              <a:rPr lang="en-GB" dirty="0"/>
              <a:t>Click to edit Master text styles</a:t>
            </a:r>
          </a:p>
        </p:txBody>
      </p:sp>
    </p:spTree>
    <p:extLst>
      <p:ext uri="{BB962C8B-B14F-4D97-AF65-F5344CB8AC3E}">
        <p14:creationId xmlns:p14="http://schemas.microsoft.com/office/powerpoint/2010/main" val="417787026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F15D-8354-1FAC-FD0E-90F957910E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CD66E8D-A7E9-8134-657A-8B457FCC96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2FCD2B-A769-132C-54BF-312A2C969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65C0E3-7A08-3B3D-74F2-62CBC0B9D13D}"/>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6" name="Footer Placeholder 5">
            <a:extLst>
              <a:ext uri="{FF2B5EF4-FFF2-40B4-BE49-F238E27FC236}">
                <a16:creationId xmlns:a16="http://schemas.microsoft.com/office/drawing/2014/main" id="{68BA5A2D-9484-439D-1CAF-B796838AA0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43A64D-5BDE-512D-CF7E-46F7C8EF72B9}"/>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3216551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BULLET TEXT RED">
    <p:bg>
      <p:bgPr>
        <a:solidFill>
          <a:srgbClr val="E3081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7439"/>
            <a:ext cx="8758029" cy="541238"/>
          </a:xfrm>
          <a:prstGeom prst="rect">
            <a:avLst/>
          </a:prstGeom>
        </p:spPr>
        <p:txBody>
          <a:bodyPr tIns="90000" bIns="90000"/>
          <a:lstStyle>
            <a:lvl1pPr>
              <a:lnSpc>
                <a:spcPct val="100000"/>
              </a:lnSpc>
              <a:buFontTx/>
              <a:buNone/>
              <a:defRPr sz="3600" b="1" i="0" cap="all" baseline="0">
                <a:solidFill>
                  <a:schemeClr val="bg1"/>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a:defRPr sz="3600" baseline="0">
                <a:solidFill>
                  <a:schemeClr val="bg1"/>
                </a:solidFill>
                <a:latin typeface="Calibri" panose="020F050202020403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CB03F9F3-275E-AB41-B728-9DC9BECD25BE}"/>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201713559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RED">
    <p:bg>
      <p:bgPr>
        <a:solidFill>
          <a:srgbClr val="E3081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6C1B-C322-0B46-864C-C96A279E10BC}"/>
              </a:ext>
            </a:extLst>
          </p:cNvPr>
          <p:cNvSpPr>
            <a:spLocks noGrp="1"/>
          </p:cNvSpPr>
          <p:nvPr>
            <p:ph type="title"/>
          </p:nvPr>
        </p:nvSpPr>
        <p:spPr>
          <a:xfrm>
            <a:off x="551071" y="1168851"/>
            <a:ext cx="8758029" cy="541238"/>
          </a:xfrm>
          <a:prstGeom prst="rect">
            <a:avLst/>
          </a:prstGeom>
        </p:spPr>
        <p:txBody>
          <a:bodyPr tIns="90000" bIns="90000"/>
          <a:lstStyle>
            <a:lvl1pPr>
              <a:lnSpc>
                <a:spcPct val="100000"/>
              </a:lnSpc>
              <a:defRPr sz="3600" b="1" i="0" cap="all" baseline="0">
                <a:solidFill>
                  <a:schemeClr val="bg1"/>
                </a:solidFill>
                <a:latin typeface="Calibri" panose="020F0502020204030204" pitchFamily="34" charset="0"/>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003A576-E80F-8649-9985-69FCA0764747}"/>
              </a:ext>
            </a:extLst>
          </p:cNvPr>
          <p:cNvSpPr>
            <a:spLocks noGrp="1"/>
          </p:cNvSpPr>
          <p:nvPr>
            <p:ph type="body" sz="quarter" idx="10"/>
          </p:nvPr>
        </p:nvSpPr>
        <p:spPr>
          <a:xfrm>
            <a:off x="550863" y="2137540"/>
            <a:ext cx="8758237" cy="3532188"/>
          </a:xfrm>
          <a:prstGeom prst="rect">
            <a:avLst/>
          </a:prstGeom>
        </p:spPr>
        <p:txBody>
          <a:bodyPr/>
          <a:lstStyle>
            <a:lvl1pPr marL="0" indent="0">
              <a:buFontTx/>
              <a:buNone/>
              <a:defRPr sz="3600" baseline="0">
                <a:solidFill>
                  <a:schemeClr val="bg1"/>
                </a:solidFill>
                <a:latin typeface="Calibri" panose="020F050202020403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EE46EB94-24FA-3346-99A6-32FCC8A3F087}"/>
              </a:ext>
            </a:extLst>
          </p:cNvPr>
          <p:cNvPicPr>
            <a:picLocks noChangeAspect="1"/>
          </p:cNvPicPr>
          <p:nvPr userDrawn="1"/>
        </p:nvPicPr>
        <p:blipFill>
          <a:blip r:embed="rId2"/>
          <a:srcRect/>
          <a:stretch/>
        </p:blipFill>
        <p:spPr>
          <a:xfrm>
            <a:off x="9983585" y="5917831"/>
            <a:ext cx="2002920" cy="721051"/>
          </a:xfrm>
          <a:prstGeom prst="rect">
            <a:avLst/>
          </a:prstGeom>
        </p:spPr>
      </p:pic>
    </p:spTree>
    <p:extLst>
      <p:ext uri="{BB962C8B-B14F-4D97-AF65-F5344CB8AC3E}">
        <p14:creationId xmlns:p14="http://schemas.microsoft.com/office/powerpoint/2010/main" val="384237190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p15:clr>
            <a:srgbClr val="FBAE40"/>
          </p15:clr>
        </p15:guide>
        <p15:guide id="2" orient="horz" pos="1344">
          <p15:clr>
            <a:srgbClr val="FBAE40"/>
          </p15:clr>
        </p15:guide>
        <p15:guide id="3" orient="horz" pos="731">
          <p15:clr>
            <a:srgbClr val="FBAE40"/>
          </p15:clr>
        </p15:guide>
        <p15:guide id="4" orient="horz" pos="1457">
          <p15:clr>
            <a:srgbClr val="FBAE40"/>
          </p15:clr>
        </p15:guide>
        <p15:guide id="5" orient="horz">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RED LEFT : BLANK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6226E3-0A13-FE45-8FBC-812E1FC51C04}"/>
              </a:ext>
            </a:extLst>
          </p:cNvPr>
          <p:cNvSpPr/>
          <p:nvPr userDrawn="1"/>
        </p:nvSpPr>
        <p:spPr>
          <a:xfrm>
            <a:off x="0" y="1"/>
            <a:ext cx="12192000" cy="874082"/>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2C82DB6E-958A-256D-8C3C-8A077ACC4DE9}"/>
              </a:ext>
            </a:extLst>
          </p:cNvPr>
          <p:cNvPicPr>
            <a:picLocks noChangeAspect="1"/>
          </p:cNvPicPr>
          <p:nvPr userDrawn="1"/>
        </p:nvPicPr>
        <p:blipFill>
          <a:blip r:embed="rId2"/>
          <a:stretch>
            <a:fillRect/>
          </a:stretch>
        </p:blipFill>
        <p:spPr>
          <a:xfrm>
            <a:off x="9154631" y="50446"/>
            <a:ext cx="4044951" cy="884833"/>
          </a:xfrm>
          <a:prstGeom prst="rect">
            <a:avLst/>
          </a:prstGeom>
        </p:spPr>
      </p:pic>
      <p:sp>
        <p:nvSpPr>
          <p:cNvPr id="4" name="TextBox 3">
            <a:extLst>
              <a:ext uri="{FF2B5EF4-FFF2-40B4-BE49-F238E27FC236}">
                <a16:creationId xmlns:a16="http://schemas.microsoft.com/office/drawing/2014/main" id="{D6E2673B-AF5C-08E9-CDDC-E99EFDAF8407}"/>
              </a:ext>
            </a:extLst>
          </p:cNvPr>
          <p:cNvSpPr txBox="1"/>
          <p:nvPr userDrawn="1"/>
        </p:nvSpPr>
        <p:spPr>
          <a:xfrm>
            <a:off x="1" y="6519445"/>
            <a:ext cx="12192000" cy="338554"/>
          </a:xfrm>
          <a:prstGeom prst="rect">
            <a:avLst/>
          </a:prstGeom>
          <a:noFill/>
        </p:spPr>
        <p:txBody>
          <a:bodyPr wrap="square" rtlCol="0">
            <a:spAutoFit/>
          </a:bodyPr>
          <a:lstStyle/>
          <a:p>
            <a:pPr algn="ctr"/>
            <a:r>
              <a:rPr lang="en-GB" sz="1600" dirty="0">
                <a:solidFill>
                  <a:schemeClr val="bg1">
                    <a:lumMod val="65000"/>
                  </a:schemeClr>
                </a:solidFill>
              </a:rPr>
              <a:t>NIKRF AGM · please do not copy · prepared by AJ McKnight · 16</a:t>
            </a:r>
            <a:r>
              <a:rPr lang="en-GB" sz="1600" baseline="30000" dirty="0">
                <a:solidFill>
                  <a:schemeClr val="bg1">
                    <a:lumMod val="65000"/>
                  </a:schemeClr>
                </a:solidFill>
              </a:rPr>
              <a:t>th</a:t>
            </a:r>
            <a:r>
              <a:rPr lang="en-GB" sz="1600" dirty="0">
                <a:solidFill>
                  <a:schemeClr val="bg1">
                    <a:lumMod val="65000"/>
                  </a:schemeClr>
                </a:solidFill>
              </a:rPr>
              <a:t> September 2024</a:t>
            </a:r>
          </a:p>
        </p:txBody>
      </p:sp>
    </p:spTree>
    <p:extLst>
      <p:ext uri="{BB962C8B-B14F-4D97-AF65-F5344CB8AC3E}">
        <p14:creationId xmlns:p14="http://schemas.microsoft.com/office/powerpoint/2010/main" val="4044882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D LEFT :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DA89846-3347-8F43-B379-C86539952BAC}"/>
              </a:ext>
            </a:extLst>
          </p:cNvPr>
          <p:cNvSpPr>
            <a:spLocks noGrp="1"/>
          </p:cNvSpPr>
          <p:nvPr>
            <p:ph type="pic" sz="quarter" idx="10"/>
          </p:nvPr>
        </p:nvSpPr>
        <p:spPr>
          <a:xfrm>
            <a:off x="6096000" y="0"/>
            <a:ext cx="6096000" cy="6858000"/>
          </a:xfrm>
          <a:noFill/>
        </p:spPr>
        <p:txBody>
          <a:bodyPr/>
          <a:lstStyle/>
          <a:p>
            <a:r>
              <a:rPr lang="en-GB" dirty="0"/>
              <a:t>Click icon to add picture</a:t>
            </a:r>
            <a:endParaRPr lang="en-US" dirty="0"/>
          </a:p>
        </p:txBody>
      </p:sp>
      <p:sp>
        <p:nvSpPr>
          <p:cNvPr id="7" name="Rectangle 6">
            <a:extLst>
              <a:ext uri="{FF2B5EF4-FFF2-40B4-BE49-F238E27FC236}">
                <a16:creationId xmlns:a16="http://schemas.microsoft.com/office/drawing/2014/main" id="{2D8A5CE4-E1CD-3148-8DEB-84C5C6639E58}"/>
              </a:ext>
            </a:extLst>
          </p:cNvPr>
          <p:cNvSpPr/>
          <p:nvPr userDrawn="1"/>
        </p:nvSpPr>
        <p:spPr>
          <a:xfrm>
            <a:off x="0" y="0"/>
            <a:ext cx="6096000" cy="6858000"/>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66397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731">
          <p15:clr>
            <a:srgbClr val="FBAE40"/>
          </p15:clr>
        </p15:guide>
        <p15:guide id="2" orient="horz" pos="13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ON RED LEFT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6226E3-0A13-FE45-8FBC-812E1FC51C04}"/>
              </a:ext>
            </a:extLst>
          </p:cNvPr>
          <p:cNvSpPr/>
          <p:nvPr userDrawn="1"/>
        </p:nvSpPr>
        <p:spPr>
          <a:xfrm>
            <a:off x="0" y="0"/>
            <a:ext cx="6096000" cy="6858000"/>
          </a:xfrm>
          <a:prstGeom prst="rect">
            <a:avLst/>
          </a:prstGeom>
          <a:solidFill>
            <a:srgbClr val="E30813"/>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AEDC6E2-A28A-814A-9D90-9451F104D1BB}"/>
              </a:ext>
            </a:extLst>
          </p:cNvPr>
          <p:cNvSpPr>
            <a:spLocks noGrp="1"/>
          </p:cNvSpPr>
          <p:nvPr>
            <p:ph type="title"/>
          </p:nvPr>
        </p:nvSpPr>
        <p:spPr>
          <a:xfrm>
            <a:off x="550863" y="1170082"/>
            <a:ext cx="5373033" cy="398912"/>
          </a:xfrm>
          <a:prstGeom prst="rect">
            <a:avLst/>
          </a:prstGeom>
        </p:spPr>
        <p:txBody>
          <a:bodyPr tIns="90000" bIns="90000"/>
          <a:lstStyle>
            <a:lvl1pPr>
              <a:lnSpc>
                <a:spcPct val="100000"/>
              </a:lnSpc>
              <a:defRPr sz="2800" b="1" i="0" cap="all" baseline="0">
                <a:solidFill>
                  <a:srgbClr val="FFFFFF"/>
                </a:solidFill>
                <a:latin typeface="Calibri" panose="020F0502020204030204" pitchFamily="34" charset="0"/>
              </a:defRPr>
            </a:lvl1pPr>
          </a:lstStyle>
          <a:p>
            <a:r>
              <a:rPr lang="en-GB" dirty="0"/>
              <a:t>Click to edit Master title style</a:t>
            </a:r>
            <a:endParaRPr lang="en-US" dirty="0"/>
          </a:p>
        </p:txBody>
      </p:sp>
      <p:sp>
        <p:nvSpPr>
          <p:cNvPr id="4" name="Text Placeholder 6">
            <a:extLst>
              <a:ext uri="{FF2B5EF4-FFF2-40B4-BE49-F238E27FC236}">
                <a16:creationId xmlns:a16="http://schemas.microsoft.com/office/drawing/2014/main" id="{CDFBDDE0-45AB-B249-AF27-62F8E0795D2E}"/>
              </a:ext>
            </a:extLst>
          </p:cNvPr>
          <p:cNvSpPr>
            <a:spLocks noGrp="1"/>
          </p:cNvSpPr>
          <p:nvPr>
            <p:ph type="body" sz="quarter" idx="13"/>
          </p:nvPr>
        </p:nvSpPr>
        <p:spPr>
          <a:xfrm>
            <a:off x="550863" y="2211569"/>
            <a:ext cx="4465637" cy="3532188"/>
          </a:xfrm>
          <a:prstGeom prst="rect">
            <a:avLst/>
          </a:prstGeom>
        </p:spPr>
        <p:txBody>
          <a:bodyPr anchor="t" anchorCtr="0"/>
          <a:lstStyle>
            <a:lvl1pPr marL="0" indent="0">
              <a:lnSpc>
                <a:spcPct val="100000"/>
              </a:lnSpc>
              <a:spcBef>
                <a:spcPts val="0"/>
              </a:spcBef>
              <a:buFontTx/>
              <a:buNone/>
              <a:defRPr sz="1800" baseline="0">
                <a:solidFill>
                  <a:srgbClr val="FFFFFF"/>
                </a:solidFill>
                <a:latin typeface="Calibri" panose="020F0502020204030204" pitchFamily="34" charset="0"/>
              </a:defRPr>
            </a:lvl1pPr>
          </a:lstStyle>
          <a:p>
            <a:pPr lvl="0"/>
            <a:r>
              <a:rPr lang="en-GB" dirty="0"/>
              <a:t>Click to edit Master text styles</a:t>
            </a:r>
          </a:p>
        </p:txBody>
      </p:sp>
      <p:sp>
        <p:nvSpPr>
          <p:cNvPr id="6" name="Picture Placeholder 2">
            <a:extLst>
              <a:ext uri="{FF2B5EF4-FFF2-40B4-BE49-F238E27FC236}">
                <a16:creationId xmlns:a16="http://schemas.microsoft.com/office/drawing/2014/main" id="{8DA89846-3347-8F43-B379-C86539952BAC}"/>
              </a:ext>
            </a:extLst>
          </p:cNvPr>
          <p:cNvSpPr>
            <a:spLocks noGrp="1"/>
          </p:cNvSpPr>
          <p:nvPr>
            <p:ph type="pic" sz="quarter" idx="10"/>
          </p:nvPr>
        </p:nvSpPr>
        <p:spPr>
          <a:xfrm>
            <a:off x="6096000" y="0"/>
            <a:ext cx="6096000" cy="6858000"/>
          </a:xfrm>
          <a:noFill/>
        </p:spPr>
        <p:txBody>
          <a:bodyPr/>
          <a:lstStyle/>
          <a:p>
            <a:r>
              <a:rPr lang="en-GB" dirty="0"/>
              <a:t>Click icon to add picture</a:t>
            </a:r>
            <a:endParaRPr lang="en-US" dirty="0"/>
          </a:p>
        </p:txBody>
      </p:sp>
    </p:spTree>
    <p:extLst>
      <p:ext uri="{BB962C8B-B14F-4D97-AF65-F5344CB8AC3E}">
        <p14:creationId xmlns:p14="http://schemas.microsoft.com/office/powerpoint/2010/main" val="34673696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731">
          <p15:clr>
            <a:srgbClr val="FBAE40"/>
          </p15:clr>
        </p15:guide>
        <p15:guide id="2" orient="horz" pos="1389">
          <p15:clr>
            <a:srgbClr val="FBAE40"/>
          </p15:clr>
        </p15:guide>
        <p15:guide id="3" pos="3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EXCELLENCE BY NUMBERS 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5947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pos="869">
          <p15:clr>
            <a:srgbClr val="FBAE40"/>
          </p15:clr>
        </p15:guide>
        <p15:guide id="2" pos="6811">
          <p15:clr>
            <a:srgbClr val="FBAE40"/>
          </p15:clr>
        </p15:guide>
        <p15:guide id="3" pos="2842">
          <p15:clr>
            <a:srgbClr val="FBAE40"/>
          </p15:clr>
        </p15:guide>
        <p15:guide id="4" pos="4838">
          <p15:clr>
            <a:srgbClr val="FBAE40"/>
          </p15:clr>
        </p15:guide>
        <p15:guide id="5" orient="horz" pos="1480">
          <p15:clr>
            <a:srgbClr val="FBAE40"/>
          </p15:clr>
        </p15:guide>
        <p15:guide id="6" orient="horz" pos="304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FE2A-B563-3F46-A58A-3D5E72ED41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598DF8F-4626-BA45-8F7E-7A1DF9045D6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FD5138D-7EC6-C64F-90D0-4D94C4134F38}"/>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41696F11-486C-3648-9EA6-CACFDA67C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F3C78-BFC3-154D-86A4-787959227532}"/>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1070721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1620-61FD-5F48-881B-B3C3619EBE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BFF73E-5B3D-7747-9A80-2F264A9F13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90CD0F-C7F5-0740-AD4B-B3C17E074F44}"/>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D19383D9-7288-C940-9989-CEC0F862B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93F81-B5B9-904D-B51D-A9C34B94B1F1}"/>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645843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3BE7-3E6E-CA44-81A3-32D5254B3AFA}"/>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B552DD0-C79B-7C44-B3D4-9EC8F19026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8304D1-341B-D04D-9879-18FE74A62F29}"/>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05653A4C-115A-B940-BC5E-508E8128A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744CD-78E3-704F-97A8-BF416772E1F0}"/>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26276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D9F5-B276-8D49-BAB2-925F1FBC55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CDE9D4-628A-5343-AD59-20F2FC2B02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FDBF950-7349-A34E-938E-205E205239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30CD7A-E20E-B647-81F5-2ADCC9814F93}"/>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6" name="Footer Placeholder 5">
            <a:extLst>
              <a:ext uri="{FF2B5EF4-FFF2-40B4-BE49-F238E27FC236}">
                <a16:creationId xmlns:a16="http://schemas.microsoft.com/office/drawing/2014/main" id="{5530D474-5DD4-E240-A8EB-D3FDD6EBE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BBDEE-1C10-6F41-8C74-472452085372}"/>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77315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FEE1-556D-D706-5BCF-2F415DD199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EFB282C-1932-C0D8-2485-CA9A7D22B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968662C-5989-80F2-42AF-EB5352877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286A54-4CF5-21AC-1CC5-974C8F0D4D10}"/>
              </a:ext>
            </a:extLst>
          </p:cNvPr>
          <p:cNvSpPr>
            <a:spLocks noGrp="1"/>
          </p:cNvSpPr>
          <p:nvPr>
            <p:ph type="dt" sz="half" idx="10"/>
          </p:nvPr>
        </p:nvSpPr>
        <p:spPr/>
        <p:txBody>
          <a:bodyPr/>
          <a:lstStyle/>
          <a:p>
            <a:fld id="{A8561C58-E64E-41B3-B03B-04F8FBD15640}" type="datetimeFigureOut">
              <a:rPr lang="en-GB" smtClean="0"/>
              <a:t>17/09/2025</a:t>
            </a:fld>
            <a:endParaRPr lang="en-GB"/>
          </a:p>
        </p:txBody>
      </p:sp>
      <p:sp>
        <p:nvSpPr>
          <p:cNvPr id="6" name="Footer Placeholder 5">
            <a:extLst>
              <a:ext uri="{FF2B5EF4-FFF2-40B4-BE49-F238E27FC236}">
                <a16:creationId xmlns:a16="http://schemas.microsoft.com/office/drawing/2014/main" id="{AF57BF3E-B1D5-63A5-824B-63B1EBD11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31A305-F6CC-9449-3620-4AB56619F661}"/>
              </a:ext>
            </a:extLst>
          </p:cNvPr>
          <p:cNvSpPr>
            <a:spLocks noGrp="1"/>
          </p:cNvSpPr>
          <p:nvPr>
            <p:ph type="sldNum" sz="quarter" idx="12"/>
          </p:nvPr>
        </p:nvSpPr>
        <p:spPr/>
        <p:txBody>
          <a:bodyPr/>
          <a:lstStyle/>
          <a:p>
            <a:fld id="{2E5A073D-E510-4C24-9857-B43E67F68F96}" type="slidenum">
              <a:rPr lang="en-GB" smtClean="0"/>
              <a:t>‹#›</a:t>
            </a:fld>
            <a:endParaRPr lang="en-GB"/>
          </a:p>
        </p:txBody>
      </p:sp>
    </p:spTree>
    <p:extLst>
      <p:ext uri="{BB962C8B-B14F-4D97-AF65-F5344CB8AC3E}">
        <p14:creationId xmlns:p14="http://schemas.microsoft.com/office/powerpoint/2010/main" val="23523178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F09D-DBAC-4E40-A7F0-38EB71EC68CC}"/>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6BCAE0-F3E9-D44C-8399-AD4D5A72D97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A86205-72F7-1642-B144-3B7F2024AEE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80E930F-2EEA-B14F-8849-5F071C2836C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772C07-0FCE-D24F-B75F-6A7466BB53AD}"/>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8C1DA21-0527-9449-96A0-78736E482C8C}"/>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8" name="Footer Placeholder 7">
            <a:extLst>
              <a:ext uri="{FF2B5EF4-FFF2-40B4-BE49-F238E27FC236}">
                <a16:creationId xmlns:a16="http://schemas.microsoft.com/office/drawing/2014/main" id="{C7A39B46-D366-F943-A17C-C2415017A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C1C8F-ED49-E24B-9348-5D13F537E7CA}"/>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29034882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E9C4-C143-A746-A777-484FA640296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72C3F0D-0EEC-704C-B551-8034C1357FC1}"/>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4" name="Footer Placeholder 3">
            <a:extLst>
              <a:ext uri="{FF2B5EF4-FFF2-40B4-BE49-F238E27FC236}">
                <a16:creationId xmlns:a16="http://schemas.microsoft.com/office/drawing/2014/main" id="{5F4760D7-0A0A-EB4C-BCCE-94191383E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9CC77-5C91-BB46-9C34-44804A4C09C6}"/>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36167714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09186-95F9-E14E-B110-CEB0812DFA66}"/>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3" name="Footer Placeholder 2">
            <a:extLst>
              <a:ext uri="{FF2B5EF4-FFF2-40B4-BE49-F238E27FC236}">
                <a16:creationId xmlns:a16="http://schemas.microsoft.com/office/drawing/2014/main" id="{D69126B5-D4C4-4D4D-995C-E9F1F51A2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2B5AA-3F44-6249-957F-08EBC7A7F100}"/>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1876030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CC2A-EDC4-9D41-8F8F-969F6C2312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5E56A-0727-4145-B8F0-991E2A69FD6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53BC57F-27C6-374C-8CD0-DE85B3F1496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C35631-01C6-024C-9D69-CA97AA26B2C3}"/>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6" name="Footer Placeholder 5">
            <a:extLst>
              <a:ext uri="{FF2B5EF4-FFF2-40B4-BE49-F238E27FC236}">
                <a16:creationId xmlns:a16="http://schemas.microsoft.com/office/drawing/2014/main" id="{34BA4D66-4298-FC49-B12B-C049689AD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6F0BD-38A6-0B44-B26A-102E84AEB680}"/>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1827591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ACB2-74AC-E74A-8724-FA25AF8ECE7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9CF21B7-A4FD-E54A-9AF4-5E52E33225FC}"/>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1D6BC47-A574-B743-A0B0-1CB8A9C48BF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BB2CA5-4C48-4748-A597-93845B278A4A}"/>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6" name="Footer Placeholder 5">
            <a:extLst>
              <a:ext uri="{FF2B5EF4-FFF2-40B4-BE49-F238E27FC236}">
                <a16:creationId xmlns:a16="http://schemas.microsoft.com/office/drawing/2014/main" id="{0C28CC14-E68D-BA4E-A5EE-BBB269EF5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6AB68-E8CD-8E4A-A21B-CC06B84BF08B}"/>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1245902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4343-DDBD-E048-9BE5-EE0F226091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D17CC-6BDF-5942-959C-1F5F7A8811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594A36-F828-6D40-98D2-5EAD1726AC4A}"/>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9827C927-20D9-E640-81AF-D6F82EDA8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1170C-7C4C-D943-A418-308229B43D3D}"/>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3939460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DD8B1-659F-0A4C-979F-1AD28FEC32CD}"/>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1BBB99-169A-6D44-9FBC-BC668FEB93C3}"/>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8468D1-26B2-A046-BF4E-1DAC939680FA}"/>
              </a:ext>
            </a:extLst>
          </p:cNvPr>
          <p:cNvSpPr>
            <a:spLocks noGrp="1"/>
          </p:cNvSpPr>
          <p:nvPr>
            <p:ph type="dt" sz="half" idx="10"/>
          </p:nvPr>
        </p:nvSpPr>
        <p:spPr/>
        <p:txBody>
          <a:body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A435B143-7A03-994A-BC7E-EDB2F7BF3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5EB8A-285B-984B-AB62-C991D1322031}"/>
              </a:ext>
            </a:extLst>
          </p:cNvPr>
          <p:cNvSpPr>
            <a:spLocks noGrp="1"/>
          </p:cNvSpPr>
          <p:nvPr>
            <p:ph type="sldNum" sz="quarter" idx="12"/>
          </p:nvPr>
        </p:nvSpPr>
        <p:spPr/>
        <p:txBody>
          <a:bodyPr/>
          <a:lstStyle/>
          <a:p>
            <a:fld id="{23AD8DC6-82B6-524C-832B-CB886C58FE4C}" type="slidenum">
              <a:rPr lang="en-US" smtClean="0"/>
              <a:t>‹#›</a:t>
            </a:fld>
            <a:endParaRPr lang="en-US"/>
          </a:p>
        </p:txBody>
      </p:sp>
    </p:spTree>
    <p:extLst>
      <p:ext uri="{BB962C8B-B14F-4D97-AF65-F5344CB8AC3E}">
        <p14:creationId xmlns:p14="http://schemas.microsoft.com/office/powerpoint/2010/main" val="24948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heme" Target="../theme/theme8.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D91A70-DB4C-9E84-2BC4-DE1EFE2E2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FF606C6-0421-A6CD-B99F-4F9B2F7A8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6BD930-9AEF-30F7-8D8E-BD9DB5B01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561C58-E64E-41B3-B03B-04F8FBD15640}" type="datetimeFigureOut">
              <a:rPr lang="en-GB" smtClean="0"/>
              <a:t>17/09/2025</a:t>
            </a:fld>
            <a:endParaRPr lang="en-GB"/>
          </a:p>
        </p:txBody>
      </p:sp>
      <p:sp>
        <p:nvSpPr>
          <p:cNvPr id="5" name="Footer Placeholder 4">
            <a:extLst>
              <a:ext uri="{FF2B5EF4-FFF2-40B4-BE49-F238E27FC236}">
                <a16:creationId xmlns:a16="http://schemas.microsoft.com/office/drawing/2014/main" id="{CD4DEC87-418C-D66A-FD20-C36A1AB30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17C00A-917C-2C65-CCC4-AB67960803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5A073D-E510-4C24-9857-B43E67F68F96}" type="slidenum">
              <a:rPr lang="en-GB" smtClean="0"/>
              <a:t>‹#›</a:t>
            </a:fld>
            <a:endParaRPr lang="en-GB"/>
          </a:p>
        </p:txBody>
      </p:sp>
    </p:spTree>
    <p:extLst>
      <p:ext uri="{BB962C8B-B14F-4D97-AF65-F5344CB8AC3E}">
        <p14:creationId xmlns:p14="http://schemas.microsoft.com/office/powerpoint/2010/main" val="3737049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7329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76134"/>
            <a:ext cx="5486400" cy="7330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26257"/>
            <a:ext cx="5486400" cy="29026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076519"/>
            <a:ext cx="1422400" cy="234166"/>
          </a:xfrm>
          <a:prstGeom prst="rect">
            <a:avLst/>
          </a:prstGeom>
        </p:spPr>
        <p:txBody>
          <a:bodyPr vert="horz" lIns="91440" tIns="45720" rIns="91440" bIns="45720" rtlCol="0" anchor="ctr"/>
          <a:lstStyle>
            <a:lvl1pPr algn="l">
              <a:defRPr sz="77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2082800" y="4076519"/>
            <a:ext cx="1930400" cy="234166"/>
          </a:xfrm>
          <a:prstGeom prst="rect">
            <a:avLst/>
          </a:prstGeom>
        </p:spPr>
        <p:txBody>
          <a:bodyPr vert="horz" lIns="91440" tIns="45720" rIns="91440" bIns="45720" rtlCol="0" anchor="ctr"/>
          <a:lstStyle>
            <a:lvl1pPr algn="ctr">
              <a:defRPr sz="7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076519"/>
            <a:ext cx="1422400" cy="234166"/>
          </a:xfrm>
          <a:prstGeom prst="rect">
            <a:avLst/>
          </a:prstGeom>
        </p:spPr>
        <p:txBody>
          <a:bodyPr vert="horz" lIns="91440" tIns="45720" rIns="91440" bIns="45720" rtlCol="0" anchor="ctr"/>
          <a:lstStyle>
            <a:lvl1pPr algn="r">
              <a:defRPr sz="77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6035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586405" rtl="0" eaLnBrk="1" latinLnBrk="0" hangingPunct="1">
        <a:spcBef>
          <a:spcPct val="0"/>
        </a:spcBef>
        <a:buNone/>
        <a:defRPr sz="2822" kern="1200">
          <a:solidFill>
            <a:schemeClr val="tx1"/>
          </a:solidFill>
          <a:latin typeface="+mj-lt"/>
          <a:ea typeface="+mj-ea"/>
          <a:cs typeface="+mj-cs"/>
        </a:defRPr>
      </a:lvl1pPr>
    </p:titleStyle>
    <p:bodyStyle>
      <a:lvl1pPr marL="219902" indent="-219902" algn="l" defTabSz="586405" rtl="0" eaLnBrk="1" latinLnBrk="0" hangingPunct="1">
        <a:spcBef>
          <a:spcPct val="20000"/>
        </a:spcBef>
        <a:buFont typeface="Arial" pitchFamily="34" charset="0"/>
        <a:buChar char="•"/>
        <a:defRPr sz="2052" kern="1200">
          <a:solidFill>
            <a:schemeClr val="tx1"/>
          </a:solidFill>
          <a:latin typeface="+mn-lt"/>
          <a:ea typeface="+mn-ea"/>
          <a:cs typeface="+mn-cs"/>
        </a:defRPr>
      </a:lvl1pPr>
      <a:lvl2pPr marL="476454" indent="-183251" algn="l" defTabSz="586405" rtl="0" eaLnBrk="1" latinLnBrk="0" hangingPunct="1">
        <a:spcBef>
          <a:spcPct val="20000"/>
        </a:spcBef>
        <a:buFont typeface="Arial" pitchFamily="34" charset="0"/>
        <a:buChar char="–"/>
        <a:defRPr sz="1796" kern="1200">
          <a:solidFill>
            <a:schemeClr val="tx1"/>
          </a:solidFill>
          <a:latin typeface="+mn-lt"/>
          <a:ea typeface="+mn-ea"/>
          <a:cs typeface="+mn-cs"/>
        </a:defRPr>
      </a:lvl2pPr>
      <a:lvl3pPr marL="733006" indent="-146601" algn="l" defTabSz="586405" rtl="0" eaLnBrk="1" latinLnBrk="0" hangingPunct="1">
        <a:spcBef>
          <a:spcPct val="20000"/>
        </a:spcBef>
        <a:buFont typeface="Arial" pitchFamily="34" charset="0"/>
        <a:buChar char="•"/>
        <a:defRPr sz="1539" kern="1200">
          <a:solidFill>
            <a:schemeClr val="tx1"/>
          </a:solidFill>
          <a:latin typeface="+mn-lt"/>
          <a:ea typeface="+mn-ea"/>
          <a:cs typeface="+mn-cs"/>
        </a:defRPr>
      </a:lvl3pPr>
      <a:lvl4pPr marL="1026208"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4pPr>
      <a:lvl5pPr marL="1319411"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5pPr>
      <a:lvl6pPr marL="1612613"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5815"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018"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220" indent="-146601" algn="l" defTabSz="586405"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405" rtl="0" eaLnBrk="1" latinLnBrk="0" hangingPunct="1">
        <a:defRPr sz="1154" kern="1200">
          <a:solidFill>
            <a:schemeClr val="tx1"/>
          </a:solidFill>
          <a:latin typeface="+mn-lt"/>
          <a:ea typeface="+mn-ea"/>
          <a:cs typeface="+mn-cs"/>
        </a:defRPr>
      </a:lvl1pPr>
      <a:lvl2pPr marL="293202" algn="l" defTabSz="586405" rtl="0" eaLnBrk="1" latinLnBrk="0" hangingPunct="1">
        <a:defRPr sz="1154" kern="1200">
          <a:solidFill>
            <a:schemeClr val="tx1"/>
          </a:solidFill>
          <a:latin typeface="+mn-lt"/>
          <a:ea typeface="+mn-ea"/>
          <a:cs typeface="+mn-cs"/>
        </a:defRPr>
      </a:lvl2pPr>
      <a:lvl3pPr marL="586405" algn="l" defTabSz="586405" rtl="0" eaLnBrk="1" latinLnBrk="0" hangingPunct="1">
        <a:defRPr sz="1154" kern="1200">
          <a:solidFill>
            <a:schemeClr val="tx1"/>
          </a:solidFill>
          <a:latin typeface="+mn-lt"/>
          <a:ea typeface="+mn-ea"/>
          <a:cs typeface="+mn-cs"/>
        </a:defRPr>
      </a:lvl3pPr>
      <a:lvl4pPr marL="879607" algn="l" defTabSz="586405" rtl="0" eaLnBrk="1" latinLnBrk="0" hangingPunct="1">
        <a:defRPr sz="1154" kern="1200">
          <a:solidFill>
            <a:schemeClr val="tx1"/>
          </a:solidFill>
          <a:latin typeface="+mn-lt"/>
          <a:ea typeface="+mn-ea"/>
          <a:cs typeface="+mn-cs"/>
        </a:defRPr>
      </a:lvl4pPr>
      <a:lvl5pPr marL="1172809" algn="l" defTabSz="586405" rtl="0" eaLnBrk="1" latinLnBrk="0" hangingPunct="1">
        <a:defRPr sz="1154" kern="1200">
          <a:solidFill>
            <a:schemeClr val="tx1"/>
          </a:solidFill>
          <a:latin typeface="+mn-lt"/>
          <a:ea typeface="+mn-ea"/>
          <a:cs typeface="+mn-cs"/>
        </a:defRPr>
      </a:lvl5pPr>
      <a:lvl6pPr marL="1466012" algn="l" defTabSz="586405" rtl="0" eaLnBrk="1" latinLnBrk="0" hangingPunct="1">
        <a:defRPr sz="1154" kern="1200">
          <a:solidFill>
            <a:schemeClr val="tx1"/>
          </a:solidFill>
          <a:latin typeface="+mn-lt"/>
          <a:ea typeface="+mn-ea"/>
          <a:cs typeface="+mn-cs"/>
        </a:defRPr>
      </a:lvl6pPr>
      <a:lvl7pPr marL="1759214" algn="l" defTabSz="586405" rtl="0" eaLnBrk="1" latinLnBrk="0" hangingPunct="1">
        <a:defRPr sz="1154" kern="1200">
          <a:solidFill>
            <a:schemeClr val="tx1"/>
          </a:solidFill>
          <a:latin typeface="+mn-lt"/>
          <a:ea typeface="+mn-ea"/>
          <a:cs typeface="+mn-cs"/>
        </a:defRPr>
      </a:lvl7pPr>
      <a:lvl8pPr marL="2052417" algn="l" defTabSz="586405" rtl="0" eaLnBrk="1" latinLnBrk="0" hangingPunct="1">
        <a:defRPr sz="1154" kern="1200">
          <a:solidFill>
            <a:schemeClr val="tx1"/>
          </a:solidFill>
          <a:latin typeface="+mn-lt"/>
          <a:ea typeface="+mn-ea"/>
          <a:cs typeface="+mn-cs"/>
        </a:defRPr>
      </a:lvl8pPr>
      <a:lvl9pPr marL="2345619" algn="l" defTabSz="586405" rtl="0" eaLnBrk="1" latinLnBrk="0" hangingPunct="1">
        <a:defRPr sz="115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755D02-7549-1C49-930C-71C265D8FB54}"/>
              </a:ext>
            </a:extLst>
          </p:cNvPr>
          <p:cNvPicPr>
            <a:picLocks noChangeAspect="1"/>
          </p:cNvPicPr>
          <p:nvPr userDrawn="1"/>
        </p:nvPicPr>
        <p:blipFill>
          <a:blip r:embed="rId3"/>
          <a:stretch>
            <a:fillRect/>
          </a:stretch>
        </p:blipFill>
        <p:spPr>
          <a:xfrm>
            <a:off x="0" y="0"/>
            <a:ext cx="12192000" cy="1174750"/>
          </a:xfrm>
          <a:prstGeom prst="rect">
            <a:avLst/>
          </a:prstGeom>
        </p:spPr>
      </p:pic>
      <p:pic>
        <p:nvPicPr>
          <p:cNvPr id="3" name="Imagen 2">
            <a:extLst>
              <a:ext uri="{FF2B5EF4-FFF2-40B4-BE49-F238E27FC236}">
                <a16:creationId xmlns:a16="http://schemas.microsoft.com/office/drawing/2014/main" id="{2329FC05-8CA0-DC4E-BEA0-47C5B1ABA71C}"/>
              </a:ext>
            </a:extLst>
          </p:cNvPr>
          <p:cNvPicPr>
            <a:picLocks noChangeAspect="1"/>
          </p:cNvPicPr>
          <p:nvPr userDrawn="1"/>
        </p:nvPicPr>
        <p:blipFill>
          <a:blip r:embed="rId4"/>
          <a:stretch>
            <a:fillRect/>
          </a:stretch>
        </p:blipFill>
        <p:spPr>
          <a:xfrm>
            <a:off x="0" y="5683250"/>
            <a:ext cx="12192000" cy="1174750"/>
          </a:xfrm>
          <a:prstGeom prst="rect">
            <a:avLst/>
          </a:prstGeom>
        </p:spPr>
      </p:pic>
    </p:spTree>
    <p:extLst>
      <p:ext uri="{BB962C8B-B14F-4D97-AF65-F5344CB8AC3E}">
        <p14:creationId xmlns:p14="http://schemas.microsoft.com/office/powerpoint/2010/main" val="374857478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7854253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DC637-3186-A1E5-F0F7-BE98FAEC2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9E71EA-DB1A-B178-B1E2-CB5A535AC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22F23D-6C09-CDDD-72F4-A96AC7F1C9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14A181-0E2C-4AEB-BF99-738D6030EF3A}" type="datetimeFigureOut">
              <a:rPr lang="en-GB" smtClean="0"/>
              <a:t>17/09/2025</a:t>
            </a:fld>
            <a:endParaRPr lang="en-GB"/>
          </a:p>
        </p:txBody>
      </p:sp>
      <p:sp>
        <p:nvSpPr>
          <p:cNvPr id="5" name="Footer Placeholder 4">
            <a:extLst>
              <a:ext uri="{FF2B5EF4-FFF2-40B4-BE49-F238E27FC236}">
                <a16:creationId xmlns:a16="http://schemas.microsoft.com/office/drawing/2014/main" id="{9A0360CC-0B6B-27D1-6F0C-1D2CCC93C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3F12B53-1DD3-4DA1-5128-106AB4D28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A01F24-7641-4DBE-BEF6-D0A8F62C0B1C}" type="slidenum">
              <a:rPr lang="en-GB" smtClean="0"/>
              <a:t>‹#›</a:t>
            </a:fld>
            <a:endParaRPr lang="en-GB"/>
          </a:p>
        </p:txBody>
      </p:sp>
    </p:spTree>
    <p:extLst>
      <p:ext uri="{BB962C8B-B14F-4D97-AF65-F5344CB8AC3E}">
        <p14:creationId xmlns:p14="http://schemas.microsoft.com/office/powerpoint/2010/main" val="175671766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8699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Lst>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78">
          <p15:clr>
            <a:srgbClr val="F26B43"/>
          </p15:clr>
        </p15:guide>
        <p15:guide id="4" pos="34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96308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78">
          <p15:clr>
            <a:srgbClr val="F26B43"/>
          </p15:clr>
        </p15:guide>
        <p15:guide id="4" pos="34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93499-33CA-D644-A692-A46335DAB6A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12A715D-1AD1-CC42-9711-877D72643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8DFDC8-94C8-9E43-809A-39FABD75B78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4C008-BB56-F94E-BF8F-E76A063B93FB}" type="datetimeFigureOut">
              <a:rPr lang="en-US" smtClean="0"/>
              <a:t>9/17/2025</a:t>
            </a:fld>
            <a:endParaRPr lang="en-US"/>
          </a:p>
        </p:txBody>
      </p:sp>
      <p:sp>
        <p:nvSpPr>
          <p:cNvPr id="5" name="Footer Placeholder 4">
            <a:extLst>
              <a:ext uri="{FF2B5EF4-FFF2-40B4-BE49-F238E27FC236}">
                <a16:creationId xmlns:a16="http://schemas.microsoft.com/office/drawing/2014/main" id="{71C45941-78B7-9240-857E-3D1D20AB5C5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BD076-8CD8-0942-9B72-7DAC32F7AB6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D8DC6-82B6-524C-832B-CB886C58FE4C}" type="slidenum">
              <a:rPr lang="en-US" smtClean="0"/>
              <a:t>‹#›</a:t>
            </a:fld>
            <a:endParaRPr lang="en-US"/>
          </a:p>
        </p:txBody>
      </p:sp>
    </p:spTree>
    <p:extLst>
      <p:ext uri="{BB962C8B-B14F-4D97-AF65-F5344CB8AC3E}">
        <p14:creationId xmlns:p14="http://schemas.microsoft.com/office/powerpoint/2010/main" val="363075336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NULL"/><Relationship Id="rId18" Type="http://schemas.openxmlformats.org/officeDocument/2006/relationships/image" Target="../media/image93.png"/><Relationship Id="rId26" Type="http://schemas.openxmlformats.org/officeDocument/2006/relationships/image" Target="../media/image97.png"/><Relationship Id="rId3" Type="http://schemas.openxmlformats.org/officeDocument/2006/relationships/image" Target="../media/image56.png"/><Relationship Id="rId21" Type="http://schemas.openxmlformats.org/officeDocument/2006/relationships/image" Target="NULL"/><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image" Target="../media/image55.png"/><Relationship Id="rId16" Type="http://schemas.openxmlformats.org/officeDocument/2006/relationships/image" Target="../media/image92.png"/><Relationship Id="rId20" Type="http://schemas.openxmlformats.org/officeDocument/2006/relationships/image" Target="../media/image94.png"/><Relationship Id="rId29" Type="http://schemas.openxmlformats.org/officeDocument/2006/relationships/image" Target="../media/image99.png"/><Relationship Id="rId1" Type="http://schemas.openxmlformats.org/officeDocument/2006/relationships/slideLayout" Target="../slideLayouts/slideLayout29.xml"/><Relationship Id="rId6" Type="http://schemas.openxmlformats.org/officeDocument/2006/relationships/image" Target="../media/image86.png"/><Relationship Id="rId11" Type="http://schemas.openxmlformats.org/officeDocument/2006/relationships/image" Target="NULL"/><Relationship Id="rId24" Type="http://schemas.openxmlformats.org/officeDocument/2006/relationships/image" Target="../media/image96.png"/><Relationship Id="rId32" Type="http://schemas.openxmlformats.org/officeDocument/2006/relationships/image" Target="../media/image101.png"/><Relationship Id="rId5" Type="http://schemas.openxmlformats.org/officeDocument/2006/relationships/image" Target="../media/image85.png"/><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media/image98.png"/><Relationship Id="rId10" Type="http://schemas.openxmlformats.org/officeDocument/2006/relationships/image" Target="../media/image89.png"/><Relationship Id="rId19" Type="http://schemas.openxmlformats.org/officeDocument/2006/relationships/image" Target="NULL"/><Relationship Id="rId31" Type="http://schemas.openxmlformats.org/officeDocument/2006/relationships/image" Target="../media/image100.png"/><Relationship Id="rId4" Type="http://schemas.openxmlformats.org/officeDocument/2006/relationships/image" Target="../media/image57.png"/><Relationship Id="rId9" Type="http://schemas.openxmlformats.org/officeDocument/2006/relationships/image" Target="../media/image88.png"/><Relationship Id="rId14" Type="http://schemas.openxmlformats.org/officeDocument/2006/relationships/image" Target="../media/image91.png"/><Relationship Id="rId22" Type="http://schemas.openxmlformats.org/officeDocument/2006/relationships/image" Target="../media/image95.png"/><Relationship Id="rId27" Type="http://schemas.openxmlformats.org/officeDocument/2006/relationships/image" Target="NULL"/><Relationship Id="rId30"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image" Target="../media/image103.jpeg"/><Relationship Id="rId7" Type="http://schemas.openxmlformats.org/officeDocument/2006/relationships/image" Target="../media/image107.jpeg"/><Relationship Id="rId12" Type="http://schemas.microsoft.com/office/2007/relationships/hdphoto" Target="../media/hdphoto2.wdp"/><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19.png"/><Relationship Id="rId18" Type="http://schemas.openxmlformats.org/officeDocument/2006/relationships/image" Target="NULL"/><Relationship Id="rId3" Type="http://schemas.openxmlformats.org/officeDocument/2006/relationships/image" Target="../media/image113.png"/><Relationship Id="rId21" Type="http://schemas.openxmlformats.org/officeDocument/2006/relationships/image" Target="../media/image123.png"/><Relationship Id="rId7" Type="http://schemas.openxmlformats.org/officeDocument/2006/relationships/image" Target="../media/image116.png"/><Relationship Id="rId12" Type="http://schemas.openxmlformats.org/officeDocument/2006/relationships/image" Target="NULL"/><Relationship Id="rId17" Type="http://schemas.openxmlformats.org/officeDocument/2006/relationships/image" Target="../media/image121.png"/><Relationship Id="rId2" Type="http://schemas.openxmlformats.org/officeDocument/2006/relationships/notesSlide" Target="../notesSlides/notesSlide6.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34.xml"/><Relationship Id="rId6" Type="http://schemas.openxmlformats.org/officeDocument/2006/relationships/image" Target="NULL"/><Relationship Id="rId11" Type="http://schemas.openxmlformats.org/officeDocument/2006/relationships/image" Target="../media/image118.png"/><Relationship Id="rId24" Type="http://schemas.openxmlformats.org/officeDocument/2006/relationships/image" Target="../media/image126.jpeg"/><Relationship Id="rId5" Type="http://schemas.openxmlformats.org/officeDocument/2006/relationships/image" Target="../media/image115.png"/><Relationship Id="rId15" Type="http://schemas.openxmlformats.org/officeDocument/2006/relationships/image" Target="../media/image120.png"/><Relationship Id="rId23" Type="http://schemas.openxmlformats.org/officeDocument/2006/relationships/image" Target="../media/image125.png"/><Relationship Id="rId10" Type="http://schemas.openxmlformats.org/officeDocument/2006/relationships/image" Target="NULL"/><Relationship Id="rId19" Type="http://schemas.openxmlformats.org/officeDocument/2006/relationships/image" Target="../media/image122.png"/><Relationship Id="rId4" Type="http://schemas.openxmlformats.org/officeDocument/2006/relationships/image" Target="../media/image114.png"/><Relationship Id="rId9" Type="http://schemas.openxmlformats.org/officeDocument/2006/relationships/image" Target="../media/image117.png"/><Relationship Id="rId14" Type="http://schemas.openxmlformats.org/officeDocument/2006/relationships/image" Target="NULL"/><Relationship Id="rId22" Type="http://schemas.openxmlformats.org/officeDocument/2006/relationships/image" Target="../media/image124.png"/></Relationships>
</file>

<file path=ppt/slides/_rels/slide1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microsoft.com/office/2007/relationships/hdphoto" Target="../media/hdphoto3.wdp"/><Relationship Id="rId7" Type="http://schemas.openxmlformats.org/officeDocument/2006/relationships/image" Target="NULL"/><Relationship Id="rId12" Type="http://schemas.openxmlformats.org/officeDocument/2006/relationships/image" Target="../media/image134.jpeg"/><Relationship Id="rId17" Type="http://schemas.openxmlformats.org/officeDocument/2006/relationships/image" Target="../media/image137.png"/><Relationship Id="rId2" Type="http://schemas.openxmlformats.org/officeDocument/2006/relationships/image" Target="../media/image127.png"/><Relationship Id="rId16" Type="http://schemas.openxmlformats.org/officeDocument/2006/relationships/image" Target="NULL"/><Relationship Id="rId1" Type="http://schemas.openxmlformats.org/officeDocument/2006/relationships/slideLayout" Target="../slideLayouts/slideLayout48.xml"/><Relationship Id="rId6" Type="http://schemas.openxmlformats.org/officeDocument/2006/relationships/image" Target="../media/image130.png"/><Relationship Id="rId11" Type="http://schemas.openxmlformats.org/officeDocument/2006/relationships/image" Target="../media/image133.jpeg"/><Relationship Id="rId5" Type="http://schemas.openxmlformats.org/officeDocument/2006/relationships/image" Target="../media/image129.png"/><Relationship Id="rId15" Type="http://schemas.openxmlformats.org/officeDocument/2006/relationships/image" Target="../media/image136.png"/><Relationship Id="rId10" Type="http://schemas.openxmlformats.org/officeDocument/2006/relationships/image" Target="../media/image132.jpeg"/><Relationship Id="rId4" Type="http://schemas.openxmlformats.org/officeDocument/2006/relationships/image" Target="../media/image128.png"/><Relationship Id="rId9" Type="http://schemas.openxmlformats.org/officeDocument/2006/relationships/image" Target="NULL"/><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76.xml"/><Relationship Id="rId5" Type="http://schemas.openxmlformats.org/officeDocument/2006/relationships/image" Target="../media/image3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8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26" Type="http://schemas.openxmlformats.org/officeDocument/2006/relationships/image" Target="../media/image76.png"/><Relationship Id="rId3" Type="http://schemas.openxmlformats.org/officeDocument/2006/relationships/image" Target="../media/image55.png"/><Relationship Id="rId21" Type="http://schemas.openxmlformats.org/officeDocument/2006/relationships/image" Target="../media/image72.png"/><Relationship Id="rId34" Type="http://schemas.openxmlformats.org/officeDocument/2006/relationships/image" Target="../media/image84.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NULL"/><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1.png"/><Relationship Id="rId29" Type="http://schemas.openxmlformats.org/officeDocument/2006/relationships/image" Target="../media/image79.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2.png"/><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microsoft.com/office/2007/relationships/hdphoto" Target="../media/hdphoto1.wdp"/><Relationship Id="rId27" Type="http://schemas.openxmlformats.org/officeDocument/2006/relationships/image" Target="../media/image77.png"/><Relationship Id="rId30"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88291F-BABE-436C-DAFF-F85A69C1A9DE}"/>
              </a:ext>
            </a:extLst>
          </p:cNvPr>
          <p:cNvSpPr/>
          <p:nvPr/>
        </p:nvSpPr>
        <p:spPr>
          <a:xfrm>
            <a:off x="1452563" y="-1"/>
            <a:ext cx="7513186" cy="1564483"/>
          </a:xfrm>
          <a:prstGeom prst="rect">
            <a:avLst/>
          </a:prstGeom>
          <a:solidFill>
            <a:srgbClr val="E2061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Why do some kidney diseases recur following kidney transplantation? </a:t>
            </a:r>
          </a:p>
          <a:p>
            <a:pPr algn="ctr"/>
            <a:r>
              <a:rPr lang="en-GB" sz="1600" dirty="0"/>
              <a:t>A review of glomerulonephritis in Northern Ireland (NI) and assessment of the implications for recurrent glomerulonephritis in kidney transplant recipients.</a:t>
            </a:r>
          </a:p>
          <a:p>
            <a:pPr algn="ctr"/>
            <a:r>
              <a:rPr lang="en-GB" sz="1600" dirty="0"/>
              <a:t>Dr Samuel Bell</a:t>
            </a:r>
          </a:p>
        </p:txBody>
      </p:sp>
      <p:pic>
        <p:nvPicPr>
          <p:cNvPr id="4" name="Picture 3" descr="Logo, company name&#10;&#10;Description automatically generated">
            <a:extLst>
              <a:ext uri="{FF2B5EF4-FFF2-40B4-BE49-F238E27FC236}">
                <a16:creationId xmlns:a16="http://schemas.microsoft.com/office/drawing/2014/main" id="{BC5D5B5F-2B92-D9BE-6C8F-3B086DBE2660}"/>
              </a:ext>
            </a:extLst>
          </p:cNvPr>
          <p:cNvPicPr>
            <a:picLocks noChangeAspect="1"/>
          </p:cNvPicPr>
          <p:nvPr/>
        </p:nvPicPr>
        <p:blipFill>
          <a:blip r:embed="rId3"/>
          <a:stretch>
            <a:fillRect/>
          </a:stretch>
        </p:blipFill>
        <p:spPr>
          <a:xfrm>
            <a:off x="0" y="9524"/>
            <a:ext cx="1452563" cy="1549401"/>
          </a:xfrm>
          <a:prstGeom prst="rect">
            <a:avLst/>
          </a:prstGeom>
          <a:ln w="12700">
            <a:solidFill>
              <a:schemeClr val="tx1"/>
            </a:solidFill>
          </a:ln>
        </p:spPr>
      </p:pic>
      <p:pic>
        <p:nvPicPr>
          <p:cNvPr id="1026" name="Picture 2" descr="NI Kidney Research Fund soon to launch a partnership with the Queen's  University Belfast - Northern Ireland Kidney Research Fund">
            <a:extLst>
              <a:ext uri="{FF2B5EF4-FFF2-40B4-BE49-F238E27FC236}">
                <a16:creationId xmlns:a16="http://schemas.microsoft.com/office/drawing/2014/main" id="{044EE65C-D846-2624-6DDF-5F9F73B3A7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50" t="28251" r="12670" b="16832"/>
          <a:stretch>
            <a:fillRect/>
          </a:stretch>
        </p:blipFill>
        <p:spPr bwMode="auto">
          <a:xfrm>
            <a:off x="8965748" y="9524"/>
            <a:ext cx="3226253" cy="1544320"/>
          </a:xfrm>
          <a:prstGeom prst="rect">
            <a:avLst/>
          </a:prstGeom>
          <a:solidFill>
            <a:srgbClr val="000000">
              <a:shade val="95000"/>
            </a:srgbClr>
          </a:solidFill>
          <a:ln w="12700" cap="sq">
            <a:solidFill>
              <a:srgbClr val="000000"/>
            </a:solidFill>
            <a:miter lim="800000"/>
          </a:ln>
          <a:effectLst/>
        </p:spPr>
      </p:pic>
      <p:sp>
        <p:nvSpPr>
          <p:cNvPr id="6" name="Rectangle 5">
            <a:extLst>
              <a:ext uri="{FF2B5EF4-FFF2-40B4-BE49-F238E27FC236}">
                <a16:creationId xmlns:a16="http://schemas.microsoft.com/office/drawing/2014/main" id="{7B0325AB-CA37-E30B-32BD-E3FC022FE5C3}"/>
              </a:ext>
            </a:extLst>
          </p:cNvPr>
          <p:cNvSpPr/>
          <p:nvPr/>
        </p:nvSpPr>
        <p:spPr>
          <a:xfrm>
            <a:off x="0" y="1564483"/>
            <a:ext cx="12192000" cy="52177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1 month into a funded Clinical Academic Fellowship / PhD supported by NIKRF, so very much in the planning and initial stages!</a:t>
            </a:r>
          </a:p>
        </p:txBody>
      </p:sp>
      <p:sp>
        <p:nvSpPr>
          <p:cNvPr id="8" name="Rectangle 7">
            <a:extLst>
              <a:ext uri="{FF2B5EF4-FFF2-40B4-BE49-F238E27FC236}">
                <a16:creationId xmlns:a16="http://schemas.microsoft.com/office/drawing/2014/main" id="{161BCB29-0C6A-89FA-A9BD-B882973BC695}"/>
              </a:ext>
            </a:extLst>
          </p:cNvPr>
          <p:cNvSpPr/>
          <p:nvPr/>
        </p:nvSpPr>
        <p:spPr>
          <a:xfrm>
            <a:off x="0" y="2086253"/>
            <a:ext cx="12192000" cy="1145219"/>
          </a:xfrm>
          <a:prstGeom prst="rect">
            <a:avLst/>
          </a:prstGeom>
          <a:solidFill>
            <a:srgbClr val="E2061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Background:</a:t>
            </a:r>
          </a:p>
          <a:p>
            <a:r>
              <a:rPr lang="en-GB" sz="1200" dirty="0">
                <a:solidFill>
                  <a:schemeClr val="bg1"/>
                </a:solidFill>
              </a:rPr>
              <a:t>Glomerulonephritis is a leading cause of end-stage kidney disease (ESKD), particularly in young patients. After kidney transplantation it has a chance of recurring, leading to accelerated kidney transplant loss and a return to dialysis / need for further transplants in affected individuals.</a:t>
            </a:r>
          </a:p>
          <a:p>
            <a:r>
              <a:rPr lang="en-GB" sz="1200" dirty="0">
                <a:solidFill>
                  <a:schemeClr val="bg1"/>
                </a:solidFill>
              </a:rPr>
              <a:t>The goal of my PhD is to understand the impact of glomerulonephritis in Northern Ireland, risks associated with progression to ESKD, and the risks and factors associated with the disease coming back in the transplanted kidney.</a:t>
            </a:r>
          </a:p>
        </p:txBody>
      </p:sp>
      <p:sp>
        <p:nvSpPr>
          <p:cNvPr id="10" name="Rectangle 9">
            <a:extLst>
              <a:ext uri="{FF2B5EF4-FFF2-40B4-BE49-F238E27FC236}">
                <a16:creationId xmlns:a16="http://schemas.microsoft.com/office/drawing/2014/main" id="{B49A5634-D208-A43E-5D9A-D87BEDF78D9F}"/>
              </a:ext>
            </a:extLst>
          </p:cNvPr>
          <p:cNvSpPr/>
          <p:nvPr/>
        </p:nvSpPr>
        <p:spPr>
          <a:xfrm>
            <a:off x="0" y="3231472"/>
            <a:ext cx="6096000" cy="340902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Part 1:</a:t>
            </a:r>
          </a:p>
          <a:p>
            <a:r>
              <a:rPr lang="en-GB" sz="1600" dirty="0">
                <a:solidFill>
                  <a:schemeClr val="tx1"/>
                </a:solidFill>
              </a:rPr>
              <a:t>A review of biopsy practices and native glomerulonephritis in NI, 2006-2025</a:t>
            </a:r>
          </a:p>
          <a:p>
            <a:pPr marL="285750" indent="-285750">
              <a:buFont typeface="Arial" panose="020B0604020202020204" pitchFamily="34" charset="0"/>
              <a:buChar char="•"/>
            </a:pPr>
            <a:r>
              <a:rPr lang="en-GB" sz="1600" dirty="0">
                <a:solidFill>
                  <a:schemeClr val="tx1"/>
                </a:solidFill>
              </a:rPr>
              <a:t>Currently collating all kidney biopsies performed in NI between 2006-2025</a:t>
            </a:r>
          </a:p>
          <a:p>
            <a:pPr marL="285750" indent="-285750">
              <a:buFont typeface="Arial" panose="020B0604020202020204" pitchFamily="34" charset="0"/>
              <a:buChar char="•"/>
            </a:pPr>
            <a:r>
              <a:rPr lang="en-GB" sz="1600" dirty="0">
                <a:solidFill>
                  <a:schemeClr val="tx1"/>
                </a:solidFill>
              </a:rPr>
              <a:t>Will be organised by diagnosis and compared to previous published NI data (Hanko et al, 2009)</a:t>
            </a:r>
          </a:p>
          <a:p>
            <a:pPr marL="285750" indent="-285750">
              <a:buFont typeface="Arial" panose="020B0604020202020204" pitchFamily="34" charset="0"/>
              <a:buChar char="•"/>
            </a:pPr>
            <a:r>
              <a:rPr lang="en-GB" sz="1600" dirty="0">
                <a:solidFill>
                  <a:schemeClr val="tx1"/>
                </a:solidFill>
              </a:rPr>
              <a:t>Clinical data, biochemistry data, and socioeconomic data will be analysed to ascertain:</a:t>
            </a:r>
          </a:p>
          <a:p>
            <a:pPr marL="742950" lvl="1" indent="-285750">
              <a:buFont typeface="Arial" panose="020B0604020202020204" pitchFamily="34" charset="0"/>
              <a:buChar char="•"/>
            </a:pPr>
            <a:r>
              <a:rPr lang="en-GB" sz="1600" dirty="0">
                <a:solidFill>
                  <a:schemeClr val="tx1"/>
                </a:solidFill>
              </a:rPr>
              <a:t>Rates of progression</a:t>
            </a:r>
          </a:p>
          <a:p>
            <a:pPr marL="742950" lvl="1" indent="-285750">
              <a:buFont typeface="Arial" panose="020B0604020202020204" pitchFamily="34" charset="0"/>
              <a:buChar char="•"/>
            </a:pPr>
            <a:r>
              <a:rPr lang="en-GB" sz="1600" dirty="0">
                <a:solidFill>
                  <a:schemeClr val="tx1"/>
                </a:solidFill>
              </a:rPr>
              <a:t>Risk factors for progression</a:t>
            </a:r>
          </a:p>
          <a:p>
            <a:pPr marL="742950" lvl="1" indent="-285750">
              <a:buFont typeface="Arial" panose="020B0604020202020204" pitchFamily="34" charset="0"/>
              <a:buChar char="•"/>
            </a:pPr>
            <a:r>
              <a:rPr lang="en-GB" sz="1600" dirty="0">
                <a:solidFill>
                  <a:schemeClr val="tx1"/>
                </a:solidFill>
              </a:rPr>
              <a:t>Impact of new therapies</a:t>
            </a:r>
          </a:p>
        </p:txBody>
      </p:sp>
      <p:sp>
        <p:nvSpPr>
          <p:cNvPr id="11" name="Rectangle 10">
            <a:extLst>
              <a:ext uri="{FF2B5EF4-FFF2-40B4-BE49-F238E27FC236}">
                <a16:creationId xmlns:a16="http://schemas.microsoft.com/office/drawing/2014/main" id="{BD88A69C-A784-8978-E1AC-8B1C1AA6537B}"/>
              </a:ext>
            </a:extLst>
          </p:cNvPr>
          <p:cNvSpPr/>
          <p:nvPr/>
        </p:nvSpPr>
        <p:spPr>
          <a:xfrm>
            <a:off x="6096000" y="3231472"/>
            <a:ext cx="6096000" cy="340902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Part 2:</a:t>
            </a:r>
          </a:p>
          <a:p>
            <a:r>
              <a:rPr lang="en-GB" sz="1600" dirty="0">
                <a:solidFill>
                  <a:schemeClr val="tx1"/>
                </a:solidFill>
              </a:rPr>
              <a:t>A review of kidney transplant recipients who have reached ESKD due to glomerulonephritis</a:t>
            </a:r>
          </a:p>
          <a:p>
            <a:pPr marL="285750" indent="-285750">
              <a:buFont typeface="Arial" panose="020B0604020202020204" pitchFamily="34" charset="0"/>
              <a:buChar char="•"/>
            </a:pPr>
            <a:r>
              <a:rPr lang="en-GB" sz="1600" dirty="0">
                <a:solidFill>
                  <a:schemeClr val="tx1"/>
                </a:solidFill>
              </a:rPr>
              <a:t>Identification of cohort through transplant database</a:t>
            </a:r>
          </a:p>
          <a:p>
            <a:pPr marL="285750" indent="-285750">
              <a:buFont typeface="Arial" panose="020B0604020202020204" pitchFamily="34" charset="0"/>
              <a:buChar char="•"/>
            </a:pPr>
            <a:r>
              <a:rPr lang="en-GB" sz="1600" dirty="0">
                <a:solidFill>
                  <a:schemeClr val="tx1"/>
                </a:solidFill>
              </a:rPr>
              <a:t>Identification of those with recurrent disease (diagnosed on kidney transplant biopsy)</a:t>
            </a:r>
          </a:p>
          <a:p>
            <a:pPr marL="285750" indent="-285750">
              <a:buFont typeface="Arial" panose="020B0604020202020204" pitchFamily="34" charset="0"/>
              <a:buChar char="•"/>
            </a:pPr>
            <a:r>
              <a:rPr lang="en-GB" sz="1600" dirty="0">
                <a:solidFill>
                  <a:schemeClr val="tx1"/>
                </a:solidFill>
              </a:rPr>
              <a:t>Utilisation of clinical data, biochemistry data, and socioeconomic data to ascertain: </a:t>
            </a:r>
          </a:p>
          <a:p>
            <a:pPr marL="742950" lvl="1" indent="-285750">
              <a:buFont typeface="Arial" panose="020B0604020202020204" pitchFamily="34" charset="0"/>
              <a:buChar char="•"/>
            </a:pPr>
            <a:r>
              <a:rPr lang="en-GB" sz="1600" dirty="0">
                <a:solidFill>
                  <a:schemeClr val="tx1"/>
                </a:solidFill>
              </a:rPr>
              <a:t>Risk factors for recurrence and eventual loss of transplant</a:t>
            </a:r>
          </a:p>
          <a:p>
            <a:pPr marL="742950" lvl="1" indent="-285750">
              <a:buFont typeface="Arial" panose="020B0604020202020204" pitchFamily="34" charset="0"/>
              <a:buChar char="•"/>
            </a:pPr>
            <a:r>
              <a:rPr lang="en-GB" sz="1600" dirty="0">
                <a:solidFill>
                  <a:schemeClr val="tx1"/>
                </a:solidFill>
              </a:rPr>
              <a:t>Role and timing of kidney transplant biopsy </a:t>
            </a:r>
          </a:p>
        </p:txBody>
      </p:sp>
      <p:pic>
        <p:nvPicPr>
          <p:cNvPr id="3" name="Picture 2">
            <a:extLst>
              <a:ext uri="{FF2B5EF4-FFF2-40B4-BE49-F238E27FC236}">
                <a16:creationId xmlns:a16="http://schemas.microsoft.com/office/drawing/2014/main" id="{570D5F5D-FD5A-6849-6978-578602195E76}"/>
              </a:ext>
            </a:extLst>
          </p:cNvPr>
          <p:cNvPicPr>
            <a:picLocks noChangeAspect="1"/>
          </p:cNvPicPr>
          <p:nvPr/>
        </p:nvPicPr>
        <p:blipFill>
          <a:blip r:embed="rId5"/>
          <a:stretch>
            <a:fillRect/>
          </a:stretch>
        </p:blipFill>
        <p:spPr>
          <a:xfrm>
            <a:off x="9028848" y="190774"/>
            <a:ext cx="1186070" cy="1181819"/>
          </a:xfrm>
          <a:prstGeom prst="rect">
            <a:avLst/>
          </a:prstGeom>
          <a:ln w="12700">
            <a:solidFill>
              <a:schemeClr val="tx1"/>
            </a:solidFill>
          </a:ln>
        </p:spPr>
      </p:pic>
      <p:sp>
        <p:nvSpPr>
          <p:cNvPr id="9" name="Rectangle 8">
            <a:extLst>
              <a:ext uri="{FF2B5EF4-FFF2-40B4-BE49-F238E27FC236}">
                <a16:creationId xmlns:a16="http://schemas.microsoft.com/office/drawing/2014/main" id="{E9DF38C9-2243-2B45-26FC-DD77C5A0E704}"/>
              </a:ext>
            </a:extLst>
          </p:cNvPr>
          <p:cNvSpPr/>
          <p:nvPr/>
        </p:nvSpPr>
        <p:spPr>
          <a:xfrm>
            <a:off x="0" y="6540844"/>
            <a:ext cx="12192000" cy="317156"/>
          </a:xfrm>
          <a:prstGeom prst="rect">
            <a:avLst/>
          </a:prstGeom>
          <a:solidFill>
            <a:srgbClr val="E2061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Many thanks: Dr McKay, Professor Maxwell, Dr McClure, Dr Courtney, Professor O’Rourke, Professor Cardwell, NIKRF and many others to come! </a:t>
            </a:r>
          </a:p>
        </p:txBody>
      </p:sp>
    </p:spTree>
    <p:extLst>
      <p:ext uri="{BB962C8B-B14F-4D97-AF65-F5344CB8AC3E}">
        <p14:creationId xmlns:p14="http://schemas.microsoft.com/office/powerpoint/2010/main" val="3849974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47260" y="170570"/>
            <a:ext cx="547012" cy="739412"/>
          </a:xfrm>
          <a:custGeom>
            <a:avLst/>
            <a:gdLst/>
            <a:ahLst/>
            <a:cxnLst/>
            <a:rect l="l" t="t" r="r" b="b"/>
            <a:pathLst>
              <a:path w="852933" h="1152935">
                <a:moveTo>
                  <a:pt x="0" y="0"/>
                </a:moveTo>
                <a:lnTo>
                  <a:pt x="852933" y="0"/>
                </a:lnTo>
                <a:lnTo>
                  <a:pt x="852933" y="1152935"/>
                </a:lnTo>
                <a:lnTo>
                  <a:pt x="0" y="1152935"/>
                </a:lnTo>
                <a:lnTo>
                  <a:pt x="0" y="0"/>
                </a:lnTo>
                <a:close/>
              </a:path>
            </a:pathLst>
          </a:custGeom>
          <a:blipFill>
            <a:blip r:embed="rId2"/>
            <a:stretch>
              <a:fillRect l="-7134"/>
            </a:stretch>
          </a:blipFill>
          <a:ln w="19050" cap="sq">
            <a:solidFill>
              <a:srgbClr val="000000"/>
            </a:solidFill>
            <a:prstDash val="solid"/>
            <a:miter/>
          </a:ln>
        </p:spPr>
        <p:txBody>
          <a:bodyPr/>
          <a:lstStyle/>
          <a:p>
            <a:pPr defTabSz="586405"/>
            <a:endParaRPr lang="en-GB" sz="1154">
              <a:solidFill>
                <a:prstClr val="black"/>
              </a:solidFill>
              <a:latin typeface="Calibri"/>
            </a:endParaRPr>
          </a:p>
        </p:txBody>
      </p:sp>
      <p:sp>
        <p:nvSpPr>
          <p:cNvPr id="3" name="Freeform 3"/>
          <p:cNvSpPr/>
          <p:nvPr/>
        </p:nvSpPr>
        <p:spPr>
          <a:xfrm>
            <a:off x="8183325" y="156661"/>
            <a:ext cx="514236" cy="730578"/>
          </a:xfrm>
          <a:custGeom>
            <a:avLst/>
            <a:gdLst/>
            <a:ahLst/>
            <a:cxnLst/>
            <a:rect l="l" t="t" r="r" b="b"/>
            <a:pathLst>
              <a:path w="801828" h="1139160">
                <a:moveTo>
                  <a:pt x="0" y="0"/>
                </a:moveTo>
                <a:lnTo>
                  <a:pt x="801828" y="0"/>
                </a:lnTo>
                <a:lnTo>
                  <a:pt x="801828" y="1139161"/>
                </a:lnTo>
                <a:lnTo>
                  <a:pt x="0" y="1139161"/>
                </a:lnTo>
                <a:lnTo>
                  <a:pt x="0" y="0"/>
                </a:lnTo>
                <a:close/>
              </a:path>
            </a:pathLst>
          </a:custGeom>
          <a:blipFill>
            <a:blip r:embed="rId3"/>
            <a:stretch>
              <a:fillRect l="-8354" r="-14942"/>
            </a:stretch>
          </a:blipFill>
          <a:ln w="19050" cap="sq">
            <a:solidFill>
              <a:srgbClr val="000000"/>
            </a:solidFill>
            <a:prstDash val="solid"/>
            <a:miter/>
          </a:ln>
        </p:spPr>
        <p:txBody>
          <a:bodyPr/>
          <a:lstStyle/>
          <a:p>
            <a:pPr defTabSz="586405"/>
            <a:endParaRPr lang="en-GB" sz="1154">
              <a:solidFill>
                <a:prstClr val="black"/>
              </a:solidFill>
              <a:latin typeface="Calibri"/>
            </a:endParaRPr>
          </a:p>
        </p:txBody>
      </p:sp>
      <p:sp>
        <p:nvSpPr>
          <p:cNvPr id="4" name="Freeform 4"/>
          <p:cNvSpPr/>
          <p:nvPr/>
        </p:nvSpPr>
        <p:spPr>
          <a:xfrm>
            <a:off x="9793788" y="250745"/>
            <a:ext cx="1068595" cy="339278"/>
          </a:xfrm>
          <a:custGeom>
            <a:avLst/>
            <a:gdLst/>
            <a:ahLst/>
            <a:cxnLst/>
            <a:rect l="l" t="t" r="r" b="b"/>
            <a:pathLst>
              <a:path w="1666216" h="529023">
                <a:moveTo>
                  <a:pt x="0" y="0"/>
                </a:moveTo>
                <a:lnTo>
                  <a:pt x="1666216" y="0"/>
                </a:lnTo>
                <a:lnTo>
                  <a:pt x="1666216" y="529023"/>
                </a:lnTo>
                <a:lnTo>
                  <a:pt x="0" y="529023"/>
                </a:lnTo>
                <a:lnTo>
                  <a:pt x="0" y="0"/>
                </a:lnTo>
                <a:close/>
              </a:path>
            </a:pathLst>
          </a:custGeom>
          <a:blipFill>
            <a:blip r:embed="rId4"/>
            <a:stretch>
              <a:fillRect/>
            </a:stretch>
          </a:blipFill>
        </p:spPr>
        <p:txBody>
          <a:bodyPr/>
          <a:lstStyle/>
          <a:p>
            <a:pPr defTabSz="586405"/>
            <a:endParaRPr lang="en-GB" sz="1154">
              <a:solidFill>
                <a:prstClr val="black"/>
              </a:solidFill>
              <a:latin typeface="Calibri"/>
            </a:endParaRPr>
          </a:p>
        </p:txBody>
      </p:sp>
      <p:sp>
        <p:nvSpPr>
          <p:cNvPr id="5" name="TextBox 5"/>
          <p:cNvSpPr txBox="1"/>
          <p:nvPr/>
        </p:nvSpPr>
        <p:spPr>
          <a:xfrm>
            <a:off x="9743970" y="706039"/>
            <a:ext cx="2101082" cy="256480"/>
          </a:xfrm>
          <a:prstGeom prst="rect">
            <a:avLst/>
          </a:prstGeom>
        </p:spPr>
        <p:txBody>
          <a:bodyPr lIns="0" tIns="0" rIns="0" bIns="0" rtlCol="0" anchor="t">
            <a:spAutoFit/>
          </a:bodyPr>
          <a:lstStyle/>
          <a:p>
            <a:pPr algn="ctr" defTabSz="586405">
              <a:lnSpc>
                <a:spcPts val="995"/>
              </a:lnSpc>
              <a:spcBef>
                <a:spcPct val="0"/>
              </a:spcBef>
            </a:pPr>
            <a:r>
              <a:rPr lang="en-US" sz="816" b="1">
                <a:solidFill>
                  <a:srgbClr val="0E1556"/>
                </a:solidFill>
                <a:latin typeface="Poppins Bold"/>
                <a:ea typeface="Poppins Bold"/>
                <a:cs typeface="Poppins Bold"/>
                <a:sym typeface="Poppins Bold"/>
              </a:rPr>
              <a:t>This work has been kindly funded by NIKRF and HSC R&amp;D Division PHA </a:t>
            </a:r>
          </a:p>
        </p:txBody>
      </p:sp>
      <p:grpSp>
        <p:nvGrpSpPr>
          <p:cNvPr id="6" name="Group 6"/>
          <p:cNvGrpSpPr/>
          <p:nvPr/>
        </p:nvGrpSpPr>
        <p:grpSpPr>
          <a:xfrm>
            <a:off x="9743970" y="129869"/>
            <a:ext cx="2189901" cy="831400"/>
            <a:chOff x="0" y="0"/>
            <a:chExt cx="1223724" cy="464589"/>
          </a:xfrm>
        </p:grpSpPr>
        <p:sp>
          <p:nvSpPr>
            <p:cNvPr id="7" name="Freeform 7"/>
            <p:cNvSpPr/>
            <p:nvPr/>
          </p:nvSpPr>
          <p:spPr>
            <a:xfrm>
              <a:off x="0" y="0"/>
              <a:ext cx="1223724" cy="464589"/>
            </a:xfrm>
            <a:custGeom>
              <a:avLst/>
              <a:gdLst/>
              <a:ahLst/>
              <a:cxnLst/>
              <a:rect l="l" t="t" r="r" b="b"/>
              <a:pathLst>
                <a:path w="1223724" h="464589">
                  <a:moveTo>
                    <a:pt x="83890" y="0"/>
                  </a:moveTo>
                  <a:lnTo>
                    <a:pt x="1139834" y="0"/>
                  </a:lnTo>
                  <a:cubicBezTo>
                    <a:pt x="1186165" y="0"/>
                    <a:pt x="1223724" y="37559"/>
                    <a:pt x="1223724" y="83890"/>
                  </a:cubicBezTo>
                  <a:lnTo>
                    <a:pt x="1223724" y="380700"/>
                  </a:lnTo>
                  <a:cubicBezTo>
                    <a:pt x="1223724" y="427031"/>
                    <a:pt x="1186165" y="464589"/>
                    <a:pt x="1139834" y="464589"/>
                  </a:cubicBezTo>
                  <a:lnTo>
                    <a:pt x="83890" y="464589"/>
                  </a:lnTo>
                  <a:cubicBezTo>
                    <a:pt x="37559" y="464589"/>
                    <a:pt x="0" y="427031"/>
                    <a:pt x="0" y="380700"/>
                  </a:cubicBezTo>
                  <a:lnTo>
                    <a:pt x="0" y="83890"/>
                  </a:lnTo>
                  <a:cubicBezTo>
                    <a:pt x="0" y="37559"/>
                    <a:pt x="37559" y="0"/>
                    <a:pt x="83890" y="0"/>
                  </a:cubicBezTo>
                  <a:close/>
                </a:path>
              </a:pathLst>
            </a:custGeom>
            <a:solidFill>
              <a:srgbClr val="000000">
                <a:alpha val="0"/>
              </a:srgbClr>
            </a:solidFill>
            <a:ln w="9525" cap="rnd">
              <a:solidFill>
                <a:srgbClr val="000000"/>
              </a:solidFill>
              <a:prstDash val="solid"/>
              <a:round/>
            </a:ln>
          </p:spPr>
          <p:txBody>
            <a:bodyPr/>
            <a:lstStyle/>
            <a:p>
              <a:pPr defTabSz="586405"/>
              <a:endParaRPr lang="en-GB" sz="1154">
                <a:solidFill>
                  <a:prstClr val="black"/>
                </a:solidFill>
                <a:latin typeface="Calibri"/>
              </a:endParaRPr>
            </a:p>
          </p:txBody>
        </p:sp>
        <p:sp>
          <p:nvSpPr>
            <p:cNvPr id="8" name="TextBox 8"/>
            <p:cNvSpPr txBox="1"/>
            <p:nvPr/>
          </p:nvSpPr>
          <p:spPr>
            <a:xfrm>
              <a:off x="0" y="-38100"/>
              <a:ext cx="1223724" cy="502689"/>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9" name="Freeform 9"/>
          <p:cNvSpPr/>
          <p:nvPr/>
        </p:nvSpPr>
        <p:spPr>
          <a:xfrm>
            <a:off x="10927396" y="240788"/>
            <a:ext cx="917657" cy="349236"/>
          </a:xfrm>
          <a:custGeom>
            <a:avLst/>
            <a:gdLst/>
            <a:ahLst/>
            <a:cxnLst/>
            <a:rect l="l" t="t" r="r" b="b"/>
            <a:pathLst>
              <a:path w="1430865" h="544549">
                <a:moveTo>
                  <a:pt x="0" y="0"/>
                </a:moveTo>
                <a:lnTo>
                  <a:pt x="1430865" y="0"/>
                </a:lnTo>
                <a:lnTo>
                  <a:pt x="1430865" y="544549"/>
                </a:lnTo>
                <a:lnTo>
                  <a:pt x="0" y="544549"/>
                </a:lnTo>
                <a:lnTo>
                  <a:pt x="0" y="0"/>
                </a:lnTo>
                <a:close/>
              </a:path>
            </a:pathLst>
          </a:custGeom>
          <a:blipFill>
            <a:blip r:embed="rId5"/>
            <a:stretch>
              <a:fillRect/>
            </a:stretch>
          </a:blipFill>
        </p:spPr>
        <p:txBody>
          <a:bodyPr/>
          <a:lstStyle/>
          <a:p>
            <a:pPr defTabSz="586405"/>
            <a:endParaRPr lang="en-GB" sz="1154">
              <a:solidFill>
                <a:prstClr val="black"/>
              </a:solidFill>
              <a:latin typeface="Calibri"/>
            </a:endParaRPr>
          </a:p>
        </p:txBody>
      </p:sp>
      <p:sp>
        <p:nvSpPr>
          <p:cNvPr id="10" name="Freeform 10"/>
          <p:cNvSpPr/>
          <p:nvPr/>
        </p:nvSpPr>
        <p:spPr>
          <a:xfrm>
            <a:off x="9212417" y="1414996"/>
            <a:ext cx="1179372" cy="1675570"/>
          </a:xfrm>
          <a:custGeom>
            <a:avLst/>
            <a:gdLst/>
            <a:ahLst/>
            <a:cxnLst/>
            <a:rect l="l" t="t" r="r" b="b"/>
            <a:pathLst>
              <a:path w="1838946" h="2612648">
                <a:moveTo>
                  <a:pt x="0" y="0"/>
                </a:moveTo>
                <a:lnTo>
                  <a:pt x="1838946" y="0"/>
                </a:lnTo>
                <a:lnTo>
                  <a:pt x="1838946" y="2612648"/>
                </a:lnTo>
                <a:lnTo>
                  <a:pt x="0" y="2612648"/>
                </a:lnTo>
                <a:lnTo>
                  <a:pt x="0" y="0"/>
                </a:lnTo>
                <a:close/>
              </a:path>
            </a:pathLst>
          </a:custGeom>
          <a:blipFill>
            <a:blip r:embed="rId6"/>
            <a:stretch>
              <a:fillRect/>
            </a:stretch>
          </a:blipFill>
          <a:ln w="9525" cap="sq">
            <a:solidFill>
              <a:srgbClr val="000000"/>
            </a:solidFill>
            <a:prstDash val="solid"/>
            <a:miter/>
          </a:ln>
        </p:spPr>
        <p:txBody>
          <a:bodyPr/>
          <a:lstStyle/>
          <a:p>
            <a:pPr defTabSz="586405"/>
            <a:endParaRPr lang="en-GB" sz="1154">
              <a:solidFill>
                <a:prstClr val="black"/>
              </a:solidFill>
              <a:latin typeface="Calibri"/>
            </a:endParaRPr>
          </a:p>
        </p:txBody>
      </p:sp>
      <p:sp>
        <p:nvSpPr>
          <p:cNvPr id="11" name="Freeform 11"/>
          <p:cNvSpPr/>
          <p:nvPr/>
        </p:nvSpPr>
        <p:spPr>
          <a:xfrm>
            <a:off x="10526743" y="1423228"/>
            <a:ext cx="1187100" cy="1669134"/>
          </a:xfrm>
          <a:custGeom>
            <a:avLst/>
            <a:gdLst/>
            <a:ahLst/>
            <a:cxnLst/>
            <a:rect l="l" t="t" r="r" b="b"/>
            <a:pathLst>
              <a:path w="1850996" h="2602613">
                <a:moveTo>
                  <a:pt x="0" y="0"/>
                </a:moveTo>
                <a:lnTo>
                  <a:pt x="1850996" y="0"/>
                </a:lnTo>
                <a:lnTo>
                  <a:pt x="1850996" y="2602613"/>
                </a:lnTo>
                <a:lnTo>
                  <a:pt x="0" y="2602613"/>
                </a:lnTo>
                <a:lnTo>
                  <a:pt x="0" y="0"/>
                </a:lnTo>
                <a:close/>
              </a:path>
            </a:pathLst>
          </a:custGeom>
          <a:blipFill>
            <a:blip r:embed="rId7"/>
            <a:stretch>
              <a:fillRect/>
            </a:stretch>
          </a:blipFill>
          <a:ln w="9525" cap="sq">
            <a:solidFill>
              <a:srgbClr val="000000"/>
            </a:solidFill>
            <a:prstDash val="solid"/>
            <a:miter/>
          </a:ln>
        </p:spPr>
        <p:txBody>
          <a:bodyPr/>
          <a:lstStyle/>
          <a:p>
            <a:pPr defTabSz="586405"/>
            <a:endParaRPr lang="en-GB" sz="1154">
              <a:solidFill>
                <a:prstClr val="black"/>
              </a:solidFill>
              <a:latin typeface="Calibri"/>
            </a:endParaRPr>
          </a:p>
        </p:txBody>
      </p:sp>
      <p:sp>
        <p:nvSpPr>
          <p:cNvPr id="12" name="TextBox 12"/>
          <p:cNvSpPr txBox="1"/>
          <p:nvPr/>
        </p:nvSpPr>
        <p:spPr>
          <a:xfrm>
            <a:off x="1902062" y="176992"/>
            <a:ext cx="7427061" cy="795089"/>
          </a:xfrm>
          <a:prstGeom prst="rect">
            <a:avLst/>
          </a:prstGeom>
        </p:spPr>
        <p:txBody>
          <a:bodyPr lIns="0" tIns="0" rIns="0" bIns="0" rtlCol="0" anchor="t">
            <a:spAutoFit/>
          </a:bodyPr>
          <a:lstStyle/>
          <a:p>
            <a:pPr algn="ctr" defTabSz="586405">
              <a:lnSpc>
                <a:spcPts val="1257"/>
              </a:lnSpc>
              <a:spcBef>
                <a:spcPct val="0"/>
              </a:spcBef>
            </a:pPr>
            <a:r>
              <a:rPr lang="en-US" sz="898" b="1">
                <a:solidFill>
                  <a:srgbClr val="000000"/>
                </a:solidFill>
                <a:latin typeface="Poppins Bold"/>
                <a:ea typeface="Poppins Bold"/>
                <a:cs typeface="Poppins Bold"/>
                <a:sym typeface="Poppins Bold"/>
              </a:rPr>
              <a:t>Reid J, Blair C, Dempster M, McKeaveney C, Slee A, Fitzsimons D. </a:t>
            </a:r>
          </a:p>
          <a:p>
            <a:pPr algn="ctr" defTabSz="586405">
              <a:lnSpc>
                <a:spcPts val="1796"/>
              </a:lnSpc>
              <a:spcBef>
                <a:spcPct val="0"/>
              </a:spcBef>
            </a:pPr>
            <a:r>
              <a:rPr lang="en-US" sz="1283" b="1">
                <a:solidFill>
                  <a:srgbClr val="C1121F"/>
                </a:solidFill>
                <a:latin typeface="Poppins Bold"/>
                <a:ea typeface="Poppins Bold"/>
                <a:cs typeface="Poppins Bold"/>
                <a:sym typeface="Poppins Bold"/>
              </a:rPr>
              <a:t>Multimodal interventions for cachexia management. </a:t>
            </a:r>
          </a:p>
          <a:p>
            <a:pPr algn="ctr" defTabSz="586405">
              <a:lnSpc>
                <a:spcPts val="1796"/>
              </a:lnSpc>
              <a:spcBef>
                <a:spcPct val="0"/>
              </a:spcBef>
            </a:pPr>
            <a:r>
              <a:rPr lang="en-US" sz="1283" b="1">
                <a:solidFill>
                  <a:srgbClr val="C1121F"/>
                </a:solidFill>
                <a:latin typeface="Poppins Bold"/>
                <a:ea typeface="Poppins Bold"/>
                <a:cs typeface="Poppins Bold"/>
                <a:sym typeface="Poppins Bold"/>
              </a:rPr>
              <a:t>Cochrane Database of Systematic Reviews 2025,</a:t>
            </a:r>
            <a:r>
              <a:rPr lang="en-US" sz="1283" b="1">
                <a:solidFill>
                  <a:srgbClr val="000000"/>
                </a:solidFill>
                <a:latin typeface="Poppins Bold"/>
                <a:ea typeface="Poppins Bold"/>
                <a:cs typeface="Poppins Bold"/>
                <a:sym typeface="Poppins Bold"/>
              </a:rPr>
              <a:t> </a:t>
            </a:r>
          </a:p>
          <a:p>
            <a:pPr algn="ctr" defTabSz="586405">
              <a:lnSpc>
                <a:spcPts val="1257"/>
              </a:lnSpc>
              <a:spcBef>
                <a:spcPct val="0"/>
              </a:spcBef>
            </a:pPr>
            <a:r>
              <a:rPr lang="en-US" sz="898" b="1">
                <a:solidFill>
                  <a:srgbClr val="000000"/>
                </a:solidFill>
                <a:latin typeface="Poppins Bold"/>
                <a:ea typeface="Poppins Bold"/>
                <a:cs typeface="Poppins Bold"/>
                <a:sym typeface="Poppins Bold"/>
              </a:rPr>
              <a:t>Issue 3. Art. No.: CD015749. DOI: 10.1002/14651858.CD015749.pub2.</a:t>
            </a:r>
          </a:p>
        </p:txBody>
      </p:sp>
      <p:sp>
        <p:nvSpPr>
          <p:cNvPr id="13" name="Freeform 13"/>
          <p:cNvSpPr/>
          <p:nvPr/>
        </p:nvSpPr>
        <p:spPr>
          <a:xfrm>
            <a:off x="1899776" y="381035"/>
            <a:ext cx="1086107" cy="318483"/>
          </a:xfrm>
          <a:custGeom>
            <a:avLst/>
            <a:gdLst/>
            <a:ahLst/>
            <a:cxnLst/>
            <a:rect l="l" t="t" r="r" b="b"/>
            <a:pathLst>
              <a:path w="1693523" h="496597">
                <a:moveTo>
                  <a:pt x="0" y="0"/>
                </a:moveTo>
                <a:lnTo>
                  <a:pt x="1693522" y="0"/>
                </a:lnTo>
                <a:lnTo>
                  <a:pt x="1693522" y="496597"/>
                </a:lnTo>
                <a:lnTo>
                  <a:pt x="0" y="496597"/>
                </a:lnTo>
                <a:lnTo>
                  <a:pt x="0" y="0"/>
                </a:lnTo>
                <a:close/>
              </a:path>
            </a:pathLst>
          </a:custGeom>
          <a:blipFill>
            <a:blip r:embed="rId8"/>
            <a:stretch>
              <a:fillRect/>
            </a:stretch>
          </a:blipFill>
        </p:spPr>
        <p:txBody>
          <a:bodyPr/>
          <a:lstStyle/>
          <a:p>
            <a:pPr defTabSz="586405"/>
            <a:endParaRPr lang="en-GB" sz="1154">
              <a:solidFill>
                <a:prstClr val="black"/>
              </a:solidFill>
              <a:latin typeface="Calibri"/>
            </a:endParaRPr>
          </a:p>
        </p:txBody>
      </p:sp>
      <p:sp>
        <p:nvSpPr>
          <p:cNvPr id="14" name="Freeform 14"/>
          <p:cNvSpPr/>
          <p:nvPr/>
        </p:nvSpPr>
        <p:spPr>
          <a:xfrm>
            <a:off x="323986" y="317080"/>
            <a:ext cx="1513123" cy="545888"/>
          </a:xfrm>
          <a:custGeom>
            <a:avLst/>
            <a:gdLst/>
            <a:ahLst/>
            <a:cxnLst/>
            <a:rect l="l" t="t" r="r" b="b"/>
            <a:pathLst>
              <a:path w="2359351" h="851181">
                <a:moveTo>
                  <a:pt x="0" y="0"/>
                </a:moveTo>
                <a:lnTo>
                  <a:pt x="2359352" y="0"/>
                </a:lnTo>
                <a:lnTo>
                  <a:pt x="2359352" y="851181"/>
                </a:lnTo>
                <a:lnTo>
                  <a:pt x="0" y="851181"/>
                </a:lnTo>
                <a:lnTo>
                  <a:pt x="0" y="0"/>
                </a:lnTo>
                <a:close/>
              </a:path>
            </a:pathLst>
          </a:custGeom>
          <a:blipFill>
            <a:blip r:embed="rId9"/>
            <a:stretch>
              <a:fillRect/>
            </a:stretch>
          </a:blipFill>
        </p:spPr>
        <p:txBody>
          <a:bodyPr/>
          <a:lstStyle/>
          <a:p>
            <a:pPr defTabSz="586405"/>
            <a:endParaRPr lang="en-GB" sz="1154">
              <a:solidFill>
                <a:prstClr val="black"/>
              </a:solidFill>
              <a:latin typeface="Calibri"/>
            </a:endParaRPr>
          </a:p>
        </p:txBody>
      </p:sp>
      <p:sp>
        <p:nvSpPr>
          <p:cNvPr id="15" name="TextBox 15"/>
          <p:cNvSpPr txBox="1"/>
          <p:nvPr/>
        </p:nvSpPr>
        <p:spPr>
          <a:xfrm>
            <a:off x="309047" y="1174293"/>
            <a:ext cx="3872586" cy="1615827"/>
          </a:xfrm>
          <a:prstGeom prst="rect">
            <a:avLst/>
          </a:prstGeom>
        </p:spPr>
        <p:txBody>
          <a:bodyPr lIns="0" tIns="0" rIns="0" bIns="0" rtlCol="0" anchor="t">
            <a:spAutoFit/>
          </a:bodyPr>
          <a:lstStyle/>
          <a:p>
            <a:pPr algn="ctr" defTabSz="586405">
              <a:lnSpc>
                <a:spcPts val="1408"/>
              </a:lnSpc>
              <a:spcBef>
                <a:spcPct val="0"/>
              </a:spcBef>
            </a:pPr>
            <a:r>
              <a:rPr lang="en-US" sz="1006" b="1">
                <a:solidFill>
                  <a:srgbClr val="C1121F"/>
                </a:solidFill>
                <a:latin typeface="Poppins Bold"/>
                <a:ea typeface="Poppins Bold"/>
                <a:cs typeface="Poppins Bold"/>
                <a:sym typeface="Poppins Bold"/>
              </a:rPr>
              <a:t>WHAT ARE COCHRANE REVIEWS?</a:t>
            </a:r>
          </a:p>
          <a:p>
            <a:pPr algn="just" defTabSz="586405">
              <a:lnSpc>
                <a:spcPts val="1408"/>
              </a:lnSpc>
              <a:spcBef>
                <a:spcPct val="0"/>
              </a:spcBef>
            </a:pPr>
            <a:r>
              <a:rPr lang="en-US" sz="1006">
                <a:solidFill>
                  <a:srgbClr val="000000"/>
                </a:solidFill>
                <a:latin typeface="Poppins"/>
                <a:ea typeface="Poppins"/>
                <a:cs typeface="Poppins"/>
                <a:sym typeface="Poppins"/>
              </a:rPr>
              <a:t>Cochrane Reviews are highly rigorous systematic </a:t>
            </a:r>
          </a:p>
          <a:p>
            <a:pPr algn="just" defTabSz="586405">
              <a:lnSpc>
                <a:spcPts val="1408"/>
              </a:lnSpc>
              <a:spcBef>
                <a:spcPct val="0"/>
              </a:spcBef>
            </a:pPr>
            <a:r>
              <a:rPr lang="en-US" sz="1006">
                <a:solidFill>
                  <a:srgbClr val="000000"/>
                </a:solidFill>
                <a:latin typeface="Poppins"/>
                <a:ea typeface="Poppins"/>
                <a:cs typeface="Poppins"/>
                <a:sym typeface="Poppins"/>
              </a:rPr>
              <a:t>reviews of primary research in health care and </a:t>
            </a:r>
          </a:p>
          <a:p>
            <a:pPr algn="just" defTabSz="586405">
              <a:lnSpc>
                <a:spcPts val="1408"/>
              </a:lnSpc>
              <a:spcBef>
                <a:spcPct val="0"/>
              </a:spcBef>
            </a:pPr>
            <a:r>
              <a:rPr lang="en-US" sz="1006">
                <a:solidFill>
                  <a:srgbClr val="000000"/>
                </a:solidFill>
                <a:latin typeface="Poppins"/>
                <a:ea typeface="Poppins"/>
                <a:cs typeface="Poppins"/>
                <a:sym typeface="Poppins"/>
              </a:rPr>
              <a:t>policy and are recognised as the gold-standard of research evidence. The main purpose of a Cochrane review is to:</a:t>
            </a:r>
          </a:p>
          <a:p>
            <a:pPr marL="217210" lvl="1" indent="-108605" algn="just" defTabSz="586405">
              <a:lnSpc>
                <a:spcPts val="1408"/>
              </a:lnSpc>
              <a:buFont typeface="Arial"/>
              <a:buChar char="•"/>
            </a:pPr>
            <a:r>
              <a:rPr lang="en-US" sz="1006">
                <a:solidFill>
                  <a:srgbClr val="000000"/>
                </a:solidFill>
                <a:latin typeface="Poppins"/>
                <a:ea typeface="Poppins"/>
                <a:cs typeface="Poppins"/>
                <a:sym typeface="Poppins"/>
              </a:rPr>
              <a:t>Identify research gaps</a:t>
            </a:r>
          </a:p>
          <a:p>
            <a:pPr marL="217210" lvl="1" indent="-108605" algn="just" defTabSz="586405">
              <a:lnSpc>
                <a:spcPts val="1408"/>
              </a:lnSpc>
              <a:buFont typeface="Arial"/>
              <a:buChar char="•"/>
            </a:pPr>
            <a:r>
              <a:rPr lang="en-US" sz="1006">
                <a:solidFill>
                  <a:srgbClr val="000000"/>
                </a:solidFill>
                <a:latin typeface="Poppins"/>
                <a:ea typeface="Poppins"/>
                <a:cs typeface="Poppins"/>
                <a:sym typeface="Poppins"/>
              </a:rPr>
              <a:t>Stimulate debate and new evidence</a:t>
            </a:r>
          </a:p>
          <a:p>
            <a:pPr marL="217210" lvl="1" indent="-108605" algn="just" defTabSz="586405">
              <a:lnSpc>
                <a:spcPts val="1408"/>
              </a:lnSpc>
              <a:buFont typeface="Arial"/>
              <a:buChar char="•"/>
            </a:pPr>
            <a:r>
              <a:rPr lang="en-US" sz="1006">
                <a:solidFill>
                  <a:srgbClr val="000000"/>
                </a:solidFill>
                <a:latin typeface="Poppins"/>
                <a:ea typeface="Poppins"/>
                <a:cs typeface="Poppins"/>
                <a:sym typeface="Poppins"/>
              </a:rPr>
              <a:t>Provide evidence of quality and identify limitations</a:t>
            </a:r>
          </a:p>
          <a:p>
            <a:pPr marL="217210" lvl="1" indent="-108605" algn="just" defTabSz="586405">
              <a:lnSpc>
                <a:spcPts val="1408"/>
              </a:lnSpc>
              <a:buFont typeface="Arial"/>
              <a:buChar char="•"/>
            </a:pPr>
            <a:r>
              <a:rPr lang="en-US" sz="1006">
                <a:solidFill>
                  <a:srgbClr val="000000"/>
                </a:solidFill>
                <a:latin typeface="Poppins"/>
                <a:ea typeface="Poppins"/>
                <a:cs typeface="Poppins"/>
                <a:sym typeface="Poppins"/>
              </a:rPr>
              <a:t>Inform healthcare policy and clinical guidelines</a:t>
            </a:r>
          </a:p>
        </p:txBody>
      </p:sp>
      <p:sp>
        <p:nvSpPr>
          <p:cNvPr id="16" name="Freeform 16"/>
          <p:cNvSpPr/>
          <p:nvPr/>
        </p:nvSpPr>
        <p:spPr>
          <a:xfrm>
            <a:off x="3586762" y="1259989"/>
            <a:ext cx="363031" cy="456642"/>
          </a:xfrm>
          <a:custGeom>
            <a:avLst/>
            <a:gdLst/>
            <a:ahLst/>
            <a:cxnLst/>
            <a:rect l="l" t="t" r="r" b="b"/>
            <a:pathLst>
              <a:path w="566059" h="712023">
                <a:moveTo>
                  <a:pt x="0" y="0"/>
                </a:moveTo>
                <a:lnTo>
                  <a:pt x="566058" y="0"/>
                </a:lnTo>
                <a:lnTo>
                  <a:pt x="566058" y="712023"/>
                </a:lnTo>
                <a:lnTo>
                  <a:pt x="0" y="7120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586405"/>
            <a:endParaRPr lang="en-GB" sz="1154">
              <a:solidFill>
                <a:prstClr val="black"/>
              </a:solidFill>
              <a:latin typeface="Calibri"/>
            </a:endParaRPr>
          </a:p>
        </p:txBody>
      </p:sp>
      <p:sp>
        <p:nvSpPr>
          <p:cNvPr id="17" name="TextBox 17"/>
          <p:cNvSpPr txBox="1"/>
          <p:nvPr/>
        </p:nvSpPr>
        <p:spPr>
          <a:xfrm>
            <a:off x="344945" y="2913233"/>
            <a:ext cx="3971734" cy="1436291"/>
          </a:xfrm>
          <a:prstGeom prst="rect">
            <a:avLst/>
          </a:prstGeom>
        </p:spPr>
        <p:txBody>
          <a:bodyPr lIns="0" tIns="0" rIns="0" bIns="0" rtlCol="0" anchor="t">
            <a:spAutoFit/>
          </a:bodyPr>
          <a:lstStyle/>
          <a:p>
            <a:pPr algn="ctr" defTabSz="586405">
              <a:lnSpc>
                <a:spcPts val="1408"/>
              </a:lnSpc>
              <a:spcBef>
                <a:spcPct val="0"/>
              </a:spcBef>
            </a:pPr>
            <a:r>
              <a:rPr lang="en-US" sz="1006" b="1">
                <a:solidFill>
                  <a:srgbClr val="C1121F"/>
                </a:solidFill>
                <a:latin typeface="Poppins Bold"/>
                <a:ea typeface="Poppins Bold"/>
                <a:cs typeface="Poppins Bold"/>
                <a:sym typeface="Poppins Bold"/>
              </a:rPr>
              <a:t>WHAT IS THIS REVIEW ABOUT?</a:t>
            </a:r>
          </a:p>
          <a:p>
            <a:pPr defTabSz="586405">
              <a:lnSpc>
                <a:spcPts val="1408"/>
              </a:lnSpc>
              <a:spcBef>
                <a:spcPct val="0"/>
              </a:spcBef>
            </a:pPr>
            <a:r>
              <a:rPr lang="en-US" sz="1006">
                <a:solidFill>
                  <a:srgbClr val="000000"/>
                </a:solidFill>
                <a:latin typeface="Poppins"/>
                <a:ea typeface="Poppins"/>
                <a:cs typeface="Poppins"/>
                <a:sym typeface="Poppins"/>
              </a:rPr>
              <a:t>Cachexia is a debilitating condition linked to </a:t>
            </a:r>
          </a:p>
          <a:p>
            <a:pPr defTabSz="586405">
              <a:lnSpc>
                <a:spcPts val="1408"/>
              </a:lnSpc>
              <a:spcBef>
                <a:spcPct val="0"/>
              </a:spcBef>
            </a:pPr>
            <a:r>
              <a:rPr lang="en-US" sz="1006">
                <a:solidFill>
                  <a:srgbClr val="000000"/>
                </a:solidFill>
                <a:latin typeface="Poppins"/>
                <a:ea typeface="Poppins"/>
                <a:cs typeface="Poppins"/>
                <a:sym typeface="Poppins"/>
              </a:rPr>
              <a:t>chronic illnesses, marked by unintentional </a:t>
            </a:r>
          </a:p>
          <a:p>
            <a:pPr defTabSz="586405">
              <a:lnSpc>
                <a:spcPts val="1408"/>
              </a:lnSpc>
              <a:spcBef>
                <a:spcPct val="0"/>
              </a:spcBef>
            </a:pPr>
            <a:r>
              <a:rPr lang="en-US" sz="1006">
                <a:solidFill>
                  <a:srgbClr val="000000"/>
                </a:solidFill>
                <a:latin typeface="Poppins"/>
                <a:ea typeface="Poppins"/>
                <a:cs typeface="Poppins"/>
                <a:sym typeface="Poppins"/>
              </a:rPr>
              <a:t>weight and muscle loss, fatigue, and reduced </a:t>
            </a:r>
          </a:p>
          <a:p>
            <a:pPr defTabSz="586405">
              <a:lnSpc>
                <a:spcPts val="1408"/>
              </a:lnSpc>
              <a:spcBef>
                <a:spcPct val="0"/>
              </a:spcBef>
            </a:pPr>
            <a:r>
              <a:rPr lang="en-US" sz="1006">
                <a:solidFill>
                  <a:srgbClr val="000000"/>
                </a:solidFill>
                <a:latin typeface="Poppins"/>
                <a:ea typeface="Poppins"/>
                <a:cs typeface="Poppins"/>
                <a:sym typeface="Poppins"/>
              </a:rPr>
              <a:t>quality of life. Multimodal interventions combining nutrition, pharmacology, and exercise aim to address its complex causes. This Cochrane review evaluated the safety and effectiveness of multimodal interventions for cachexia management. </a:t>
            </a:r>
          </a:p>
        </p:txBody>
      </p:sp>
      <p:sp>
        <p:nvSpPr>
          <p:cNvPr id="18" name="Freeform 18"/>
          <p:cNvSpPr/>
          <p:nvPr/>
        </p:nvSpPr>
        <p:spPr>
          <a:xfrm>
            <a:off x="3649190" y="3287704"/>
            <a:ext cx="458379" cy="281695"/>
          </a:xfrm>
          <a:custGeom>
            <a:avLst/>
            <a:gdLst/>
            <a:ahLst/>
            <a:cxnLst/>
            <a:rect l="l" t="t" r="r" b="b"/>
            <a:pathLst>
              <a:path w="714732" h="439235">
                <a:moveTo>
                  <a:pt x="0" y="0"/>
                </a:moveTo>
                <a:lnTo>
                  <a:pt x="714732" y="0"/>
                </a:lnTo>
                <a:lnTo>
                  <a:pt x="714732" y="439236"/>
                </a:lnTo>
                <a:lnTo>
                  <a:pt x="0" y="43923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586405"/>
            <a:endParaRPr lang="en-GB" sz="1154">
              <a:solidFill>
                <a:prstClr val="black"/>
              </a:solidFill>
              <a:latin typeface="Calibri"/>
            </a:endParaRPr>
          </a:p>
        </p:txBody>
      </p:sp>
      <p:sp>
        <p:nvSpPr>
          <p:cNvPr id="19" name="Freeform 19"/>
          <p:cNvSpPr/>
          <p:nvPr/>
        </p:nvSpPr>
        <p:spPr>
          <a:xfrm>
            <a:off x="3586762" y="2937668"/>
            <a:ext cx="423118" cy="359121"/>
          </a:xfrm>
          <a:custGeom>
            <a:avLst/>
            <a:gdLst/>
            <a:ahLst/>
            <a:cxnLst/>
            <a:rect l="l" t="t" r="r" b="b"/>
            <a:pathLst>
              <a:path w="659750" h="559963">
                <a:moveTo>
                  <a:pt x="0" y="0"/>
                </a:moveTo>
                <a:lnTo>
                  <a:pt x="659750" y="0"/>
                </a:lnTo>
                <a:lnTo>
                  <a:pt x="659750" y="559963"/>
                </a:lnTo>
                <a:lnTo>
                  <a:pt x="0" y="55996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586405"/>
            <a:endParaRPr lang="en-GB" sz="1154">
              <a:solidFill>
                <a:prstClr val="black"/>
              </a:solidFill>
              <a:latin typeface="Calibri"/>
            </a:endParaRPr>
          </a:p>
        </p:txBody>
      </p:sp>
      <p:sp>
        <p:nvSpPr>
          <p:cNvPr id="20" name="Freeform 20"/>
          <p:cNvSpPr/>
          <p:nvPr/>
        </p:nvSpPr>
        <p:spPr>
          <a:xfrm>
            <a:off x="3350232" y="3217561"/>
            <a:ext cx="298957" cy="293522"/>
          </a:xfrm>
          <a:custGeom>
            <a:avLst/>
            <a:gdLst/>
            <a:ahLst/>
            <a:cxnLst/>
            <a:rect l="l" t="t" r="r" b="b"/>
            <a:pathLst>
              <a:path w="466152" h="457677">
                <a:moveTo>
                  <a:pt x="0" y="0"/>
                </a:moveTo>
                <a:lnTo>
                  <a:pt x="466152" y="0"/>
                </a:lnTo>
                <a:lnTo>
                  <a:pt x="466152" y="457677"/>
                </a:lnTo>
                <a:lnTo>
                  <a:pt x="0" y="45767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586405"/>
            <a:endParaRPr lang="en-GB" sz="1154">
              <a:solidFill>
                <a:prstClr val="black"/>
              </a:solidFill>
              <a:latin typeface="Calibri"/>
            </a:endParaRPr>
          </a:p>
        </p:txBody>
      </p:sp>
      <p:sp>
        <p:nvSpPr>
          <p:cNvPr id="21" name="TextBox 21"/>
          <p:cNvSpPr txBox="1"/>
          <p:nvPr/>
        </p:nvSpPr>
        <p:spPr>
          <a:xfrm>
            <a:off x="309047" y="4518693"/>
            <a:ext cx="3910211" cy="2154436"/>
          </a:xfrm>
          <a:prstGeom prst="rect">
            <a:avLst/>
          </a:prstGeom>
        </p:spPr>
        <p:txBody>
          <a:bodyPr lIns="0" tIns="0" rIns="0" bIns="0" rtlCol="0" anchor="t">
            <a:spAutoFit/>
          </a:bodyPr>
          <a:lstStyle/>
          <a:p>
            <a:pPr algn="ctr" defTabSz="586405">
              <a:lnSpc>
                <a:spcPts val="1408"/>
              </a:lnSpc>
              <a:spcBef>
                <a:spcPct val="0"/>
              </a:spcBef>
            </a:pPr>
            <a:r>
              <a:rPr lang="en-US" sz="1006" b="1">
                <a:solidFill>
                  <a:srgbClr val="C1121F"/>
                </a:solidFill>
                <a:latin typeface="Poppins Bold"/>
                <a:ea typeface="Poppins Bold"/>
                <a:cs typeface="Poppins Bold"/>
                <a:sym typeface="Poppins Bold"/>
              </a:rPr>
              <a:t>WHAT DID WE DO?</a:t>
            </a:r>
          </a:p>
          <a:p>
            <a:pPr defTabSz="586405">
              <a:lnSpc>
                <a:spcPts val="1408"/>
              </a:lnSpc>
              <a:spcBef>
                <a:spcPct val="0"/>
              </a:spcBef>
            </a:pPr>
            <a:r>
              <a:rPr lang="en-US" sz="1006">
                <a:solidFill>
                  <a:srgbClr val="000000"/>
                </a:solidFill>
                <a:latin typeface="Poppins"/>
                <a:ea typeface="Poppins"/>
                <a:cs typeface="Poppins"/>
                <a:sym typeface="Poppins"/>
              </a:rPr>
              <a:t>We searched CENTRAL, MEDLINE, Embase, </a:t>
            </a:r>
          </a:p>
          <a:p>
            <a:pPr defTabSz="586405">
              <a:lnSpc>
                <a:spcPts val="1408"/>
              </a:lnSpc>
              <a:spcBef>
                <a:spcPct val="0"/>
              </a:spcBef>
            </a:pPr>
            <a:r>
              <a:rPr lang="en-US" sz="1006">
                <a:solidFill>
                  <a:srgbClr val="000000"/>
                </a:solidFill>
                <a:latin typeface="Poppins"/>
                <a:ea typeface="Poppins"/>
                <a:cs typeface="Poppins"/>
                <a:sym typeface="Poppins"/>
              </a:rPr>
              <a:t>PsycINFO, and two trials registries in July 2024.</a:t>
            </a:r>
          </a:p>
          <a:p>
            <a:pPr defTabSz="586405">
              <a:lnSpc>
                <a:spcPts val="1408"/>
              </a:lnSpc>
              <a:spcBef>
                <a:spcPct val="0"/>
              </a:spcBef>
            </a:pPr>
            <a:r>
              <a:rPr lang="en-US" sz="1006">
                <a:solidFill>
                  <a:srgbClr val="000000"/>
                </a:solidFill>
                <a:latin typeface="Poppins"/>
                <a:ea typeface="Poppins"/>
                <a:cs typeface="Poppins"/>
                <a:sym typeface="Poppins"/>
              </a:rPr>
              <a:t> We reviewed the evidence from nine randomised controlled trials involving 926 adults with cachexia or at risk of it. Studies compared multimodal interventions with treatment as usual, a variation of the intervention, or unimodal approaches. Primary outcomes were physical function, strength, and adverse events. Secondary outcomes included body composition, weight, quality of life, appetite, fatigue, and biochemical markers. A meta-analysis was conducted using Revman and certainty of evidence was rated using GRADE. </a:t>
            </a:r>
          </a:p>
          <a:p>
            <a:pPr defTabSz="586405">
              <a:lnSpc>
                <a:spcPts val="1408"/>
              </a:lnSpc>
              <a:spcBef>
                <a:spcPct val="0"/>
              </a:spcBef>
            </a:pPr>
            <a:endParaRPr lang="en-US" sz="1006">
              <a:solidFill>
                <a:srgbClr val="000000"/>
              </a:solidFill>
              <a:latin typeface="Poppins"/>
              <a:ea typeface="Poppins"/>
              <a:cs typeface="Poppins"/>
              <a:sym typeface="Poppins"/>
            </a:endParaRPr>
          </a:p>
        </p:txBody>
      </p:sp>
      <p:sp>
        <p:nvSpPr>
          <p:cNvPr id="22" name="Freeform 22"/>
          <p:cNvSpPr/>
          <p:nvPr/>
        </p:nvSpPr>
        <p:spPr>
          <a:xfrm>
            <a:off x="3494290" y="4544720"/>
            <a:ext cx="547973" cy="530164"/>
          </a:xfrm>
          <a:custGeom>
            <a:avLst/>
            <a:gdLst/>
            <a:ahLst/>
            <a:cxnLst/>
            <a:rect l="l" t="t" r="r" b="b"/>
            <a:pathLst>
              <a:path w="854432" h="826663">
                <a:moveTo>
                  <a:pt x="0" y="0"/>
                </a:moveTo>
                <a:lnTo>
                  <a:pt x="854432" y="0"/>
                </a:lnTo>
                <a:lnTo>
                  <a:pt x="854432" y="826663"/>
                </a:lnTo>
                <a:lnTo>
                  <a:pt x="0" y="8266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586405"/>
            <a:endParaRPr lang="en-GB" sz="1154">
              <a:solidFill>
                <a:prstClr val="black"/>
              </a:solidFill>
              <a:latin typeface="Calibri"/>
            </a:endParaRPr>
          </a:p>
        </p:txBody>
      </p:sp>
      <p:sp>
        <p:nvSpPr>
          <p:cNvPr id="23" name="TextBox 23"/>
          <p:cNvSpPr txBox="1"/>
          <p:nvPr/>
        </p:nvSpPr>
        <p:spPr>
          <a:xfrm>
            <a:off x="4352157" y="1160906"/>
            <a:ext cx="4513970" cy="5565626"/>
          </a:xfrm>
          <a:prstGeom prst="rect">
            <a:avLst/>
          </a:prstGeom>
        </p:spPr>
        <p:txBody>
          <a:bodyPr lIns="0" tIns="0" rIns="0" bIns="0" rtlCol="0" anchor="t">
            <a:spAutoFit/>
          </a:bodyPr>
          <a:lstStyle/>
          <a:p>
            <a:pPr algn="ctr" defTabSz="586405">
              <a:lnSpc>
                <a:spcPts val="1408"/>
              </a:lnSpc>
            </a:pPr>
            <a:r>
              <a:rPr lang="en-US" sz="1006" b="1">
                <a:solidFill>
                  <a:srgbClr val="C1121F"/>
                </a:solidFill>
                <a:latin typeface="Poppins Bold"/>
                <a:ea typeface="Poppins Bold"/>
                <a:cs typeface="Poppins Bold"/>
                <a:sym typeface="Poppins Bold"/>
              </a:rPr>
              <a:t>WHAT HAS THIS REVIEW ACHIEVED?</a:t>
            </a: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1. Comprehensive, global evidence synthesis</a:t>
            </a:r>
          </a:p>
          <a:p>
            <a:pPr algn="just" defTabSz="586405">
              <a:lnSpc>
                <a:spcPts val="1408"/>
              </a:lnSpc>
              <a:spcBef>
                <a:spcPct val="0"/>
              </a:spcBef>
            </a:pPr>
            <a:r>
              <a:rPr lang="en-US" sz="1006">
                <a:solidFill>
                  <a:srgbClr val="000000"/>
                </a:solidFill>
                <a:latin typeface="Poppins"/>
                <a:ea typeface="Poppins"/>
                <a:cs typeface="Poppins"/>
                <a:sym typeface="Poppins"/>
              </a:rPr>
              <a:t>We provided the most up-to-date, systematic </a:t>
            </a:r>
          </a:p>
          <a:p>
            <a:pPr algn="just" defTabSz="586405">
              <a:lnSpc>
                <a:spcPts val="1408"/>
              </a:lnSpc>
              <a:spcBef>
                <a:spcPct val="0"/>
              </a:spcBef>
            </a:pPr>
            <a:r>
              <a:rPr lang="en-US" sz="1006">
                <a:solidFill>
                  <a:srgbClr val="000000"/>
                </a:solidFill>
                <a:latin typeface="Poppins"/>
                <a:ea typeface="Poppins"/>
                <a:cs typeface="Poppins"/>
                <a:sym typeface="Poppins"/>
              </a:rPr>
              <a:t>evaluation of multimodal interventions for cachexia </a:t>
            </a:r>
          </a:p>
          <a:p>
            <a:pPr algn="just" defTabSz="586405">
              <a:lnSpc>
                <a:spcPts val="1408"/>
              </a:lnSpc>
              <a:spcBef>
                <a:spcPct val="0"/>
              </a:spcBef>
            </a:pPr>
            <a:r>
              <a:rPr lang="en-US" sz="1006">
                <a:solidFill>
                  <a:srgbClr val="000000"/>
                </a:solidFill>
                <a:latin typeface="Poppins"/>
                <a:ea typeface="Poppins"/>
                <a:cs typeface="Poppins"/>
                <a:sym typeface="Poppins"/>
              </a:rPr>
              <a:t>across chronic conditions, providing a reference </a:t>
            </a:r>
          </a:p>
          <a:p>
            <a:pPr algn="just" defTabSz="586405">
              <a:lnSpc>
                <a:spcPts val="1408"/>
              </a:lnSpc>
              <a:spcBef>
                <a:spcPct val="0"/>
              </a:spcBef>
            </a:pPr>
            <a:r>
              <a:rPr lang="en-US" sz="1006">
                <a:solidFill>
                  <a:srgbClr val="000000"/>
                </a:solidFill>
                <a:latin typeface="Poppins"/>
                <a:ea typeface="Poppins"/>
                <a:cs typeface="Poppins"/>
                <a:sym typeface="Poppins"/>
              </a:rPr>
              <a:t>point for clinicians, researchers, and policymakers.</a:t>
            </a:r>
          </a:p>
          <a:p>
            <a:pPr algn="just" defTabSz="586405">
              <a:lnSpc>
                <a:spcPts val="1408"/>
              </a:lnSpc>
              <a:spcBef>
                <a:spcPct val="0"/>
              </a:spcBef>
            </a:pPr>
            <a:endParaRPr lang="en-US" sz="1006">
              <a:solidFill>
                <a:srgbClr val="000000"/>
              </a:solidFill>
              <a:latin typeface="Poppins"/>
              <a:ea typeface="Poppins"/>
              <a:cs typeface="Poppins"/>
              <a:sym typeface="Poppins"/>
            </a:endParaRP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2. Clear identification of knowledge gaps</a:t>
            </a:r>
          </a:p>
          <a:p>
            <a:pPr algn="just" defTabSz="586405">
              <a:lnSpc>
                <a:spcPts val="1408"/>
              </a:lnSpc>
              <a:spcBef>
                <a:spcPct val="0"/>
              </a:spcBef>
            </a:pPr>
            <a:r>
              <a:rPr lang="en-US" sz="1006">
                <a:solidFill>
                  <a:srgbClr val="000000"/>
                </a:solidFill>
                <a:latin typeface="Poppins"/>
                <a:ea typeface="Poppins"/>
                <a:cs typeface="Poppins"/>
                <a:sym typeface="Poppins"/>
              </a:rPr>
              <a:t>We highlighted precisely where evidence is lacking </a:t>
            </a:r>
          </a:p>
          <a:p>
            <a:pPr algn="just" defTabSz="586405">
              <a:lnSpc>
                <a:spcPts val="1408"/>
              </a:lnSpc>
              <a:spcBef>
                <a:spcPct val="0"/>
              </a:spcBef>
            </a:pPr>
            <a:r>
              <a:rPr lang="en-US" sz="1006">
                <a:solidFill>
                  <a:srgbClr val="000000"/>
                </a:solidFill>
                <a:latin typeface="Poppins"/>
                <a:ea typeface="Poppins"/>
                <a:cs typeface="Poppins"/>
                <a:sym typeface="Poppins"/>
              </a:rPr>
              <a:t>guiding researchers and funding bodies toward </a:t>
            </a:r>
          </a:p>
          <a:p>
            <a:pPr algn="just" defTabSz="586405">
              <a:lnSpc>
                <a:spcPts val="1408"/>
              </a:lnSpc>
              <a:spcBef>
                <a:spcPct val="0"/>
              </a:spcBef>
            </a:pPr>
            <a:r>
              <a:rPr lang="en-US" sz="1006">
                <a:solidFill>
                  <a:srgbClr val="000000"/>
                </a:solidFill>
                <a:latin typeface="Poppins"/>
                <a:ea typeface="Poppins"/>
                <a:cs typeface="Poppins"/>
                <a:sym typeface="Poppins"/>
              </a:rPr>
              <a:t>priority areas for future studies.</a:t>
            </a:r>
          </a:p>
          <a:p>
            <a:pPr algn="just" defTabSz="586405">
              <a:lnSpc>
                <a:spcPts val="1408"/>
              </a:lnSpc>
              <a:spcBef>
                <a:spcPct val="0"/>
              </a:spcBef>
            </a:pPr>
            <a:endParaRPr lang="en-US" sz="1006">
              <a:solidFill>
                <a:srgbClr val="000000"/>
              </a:solidFill>
              <a:latin typeface="Poppins"/>
              <a:ea typeface="Poppins"/>
              <a:cs typeface="Poppins"/>
              <a:sym typeface="Poppins"/>
            </a:endParaRP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3. Establishes a benchmark for future research</a:t>
            </a:r>
          </a:p>
          <a:p>
            <a:pPr algn="just" defTabSz="586405">
              <a:lnSpc>
                <a:spcPts val="1408"/>
              </a:lnSpc>
              <a:spcBef>
                <a:spcPct val="0"/>
              </a:spcBef>
            </a:pPr>
            <a:r>
              <a:rPr lang="en-US" sz="1006">
                <a:solidFill>
                  <a:srgbClr val="000000"/>
                </a:solidFill>
                <a:latin typeface="Poppins"/>
                <a:ea typeface="Poppins"/>
                <a:cs typeface="Poppins"/>
                <a:sym typeface="Poppins"/>
              </a:rPr>
              <a:t>We set a methodological gold standard for how </a:t>
            </a:r>
          </a:p>
          <a:p>
            <a:pPr algn="just" defTabSz="586405">
              <a:lnSpc>
                <a:spcPts val="1408"/>
              </a:lnSpc>
              <a:spcBef>
                <a:spcPct val="0"/>
              </a:spcBef>
            </a:pPr>
            <a:r>
              <a:rPr lang="en-US" sz="1006">
                <a:solidFill>
                  <a:srgbClr val="000000"/>
                </a:solidFill>
                <a:latin typeface="Poppins"/>
                <a:ea typeface="Poppins"/>
                <a:cs typeface="Poppins"/>
                <a:sym typeface="Poppins"/>
              </a:rPr>
              <a:t>future trials should be designed, reported, and </a:t>
            </a:r>
          </a:p>
          <a:p>
            <a:pPr algn="just" defTabSz="586405">
              <a:lnSpc>
                <a:spcPts val="1408"/>
              </a:lnSpc>
              <a:spcBef>
                <a:spcPct val="0"/>
              </a:spcBef>
            </a:pPr>
            <a:r>
              <a:rPr lang="en-US" sz="1006">
                <a:solidFill>
                  <a:srgbClr val="000000"/>
                </a:solidFill>
                <a:latin typeface="Poppins"/>
                <a:ea typeface="Poppins"/>
                <a:cs typeface="Poppins"/>
                <a:sym typeface="Poppins"/>
              </a:rPr>
              <a:t>measured to ensure reliability and comparability.</a:t>
            </a:r>
          </a:p>
          <a:p>
            <a:pPr algn="just" defTabSz="586405">
              <a:lnSpc>
                <a:spcPts val="1408"/>
              </a:lnSpc>
              <a:spcBef>
                <a:spcPct val="0"/>
              </a:spcBef>
            </a:pPr>
            <a:endParaRPr lang="en-US" sz="1006">
              <a:solidFill>
                <a:srgbClr val="000000"/>
              </a:solidFill>
              <a:latin typeface="Poppins"/>
              <a:ea typeface="Poppins"/>
              <a:cs typeface="Poppins"/>
              <a:sym typeface="Poppins"/>
            </a:endParaRP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4. Promotes research quality and transparency</a:t>
            </a:r>
          </a:p>
          <a:p>
            <a:pPr algn="just" defTabSz="586405">
              <a:lnSpc>
                <a:spcPts val="1408"/>
              </a:lnSpc>
              <a:spcBef>
                <a:spcPct val="0"/>
              </a:spcBef>
            </a:pPr>
            <a:r>
              <a:rPr lang="en-US" sz="1006">
                <a:solidFill>
                  <a:srgbClr val="000000"/>
                </a:solidFill>
                <a:latin typeface="Poppins"/>
                <a:ea typeface="Poppins"/>
                <a:cs typeface="Poppins"/>
                <a:sym typeface="Poppins"/>
              </a:rPr>
              <a:t>We called for better trial design, including </a:t>
            </a:r>
          </a:p>
          <a:p>
            <a:pPr algn="just" defTabSz="586405">
              <a:lnSpc>
                <a:spcPts val="1408"/>
              </a:lnSpc>
              <a:spcBef>
                <a:spcPct val="0"/>
              </a:spcBef>
            </a:pPr>
            <a:r>
              <a:rPr lang="en-US" sz="1006">
                <a:solidFill>
                  <a:srgbClr val="000000"/>
                </a:solidFill>
                <a:latin typeface="Poppins"/>
                <a:ea typeface="Poppins"/>
                <a:cs typeface="Poppins"/>
                <a:sym typeface="Poppins"/>
              </a:rPr>
              <a:t>larger sample sizes, standardised interventions, </a:t>
            </a:r>
          </a:p>
          <a:p>
            <a:pPr algn="just" defTabSz="586405">
              <a:lnSpc>
                <a:spcPts val="1408"/>
              </a:lnSpc>
              <a:spcBef>
                <a:spcPct val="0"/>
              </a:spcBef>
            </a:pPr>
            <a:r>
              <a:rPr lang="en-US" sz="1006">
                <a:solidFill>
                  <a:srgbClr val="000000"/>
                </a:solidFill>
                <a:latin typeface="Poppins"/>
                <a:ea typeface="Poppins"/>
                <a:cs typeface="Poppins"/>
                <a:sym typeface="Poppins"/>
              </a:rPr>
              <a:t>longer follow-up, and consistent reporting.</a:t>
            </a:r>
          </a:p>
          <a:p>
            <a:pPr algn="just" defTabSz="586405">
              <a:lnSpc>
                <a:spcPts val="1408"/>
              </a:lnSpc>
              <a:spcBef>
                <a:spcPct val="0"/>
              </a:spcBef>
            </a:pPr>
            <a:endParaRPr lang="en-US" sz="1006">
              <a:solidFill>
                <a:srgbClr val="000000"/>
              </a:solidFill>
              <a:latin typeface="Poppins"/>
              <a:ea typeface="Poppins"/>
              <a:cs typeface="Poppins"/>
              <a:sym typeface="Poppins"/>
            </a:endParaRP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5. Informs guideline developers and policymakers</a:t>
            </a:r>
          </a:p>
          <a:p>
            <a:pPr algn="just" defTabSz="586405">
              <a:lnSpc>
                <a:spcPts val="1408"/>
              </a:lnSpc>
              <a:spcBef>
                <a:spcPct val="0"/>
              </a:spcBef>
            </a:pPr>
            <a:r>
              <a:rPr lang="en-US" sz="1006">
                <a:solidFill>
                  <a:srgbClr val="000000"/>
                </a:solidFill>
                <a:latin typeface="Poppins"/>
                <a:ea typeface="Poppins"/>
                <a:cs typeface="Poppins"/>
                <a:sym typeface="Poppins"/>
              </a:rPr>
              <a:t>We provided highly credible, independent evidence </a:t>
            </a:r>
          </a:p>
          <a:p>
            <a:pPr algn="just" defTabSz="586405">
              <a:lnSpc>
                <a:spcPts val="1408"/>
              </a:lnSpc>
              <a:spcBef>
                <a:spcPct val="0"/>
              </a:spcBef>
            </a:pPr>
            <a:r>
              <a:rPr lang="en-US" sz="1006">
                <a:solidFill>
                  <a:srgbClr val="000000"/>
                </a:solidFill>
                <a:latin typeface="Poppins"/>
                <a:ea typeface="Poppins"/>
                <a:cs typeface="Poppins"/>
                <a:sym typeface="Poppins"/>
              </a:rPr>
              <a:t>that helps organisations like NICE, ASCO and ESMO </a:t>
            </a:r>
          </a:p>
          <a:p>
            <a:pPr algn="just" defTabSz="586405">
              <a:lnSpc>
                <a:spcPts val="1408"/>
              </a:lnSpc>
              <a:spcBef>
                <a:spcPct val="0"/>
              </a:spcBef>
            </a:pPr>
            <a:r>
              <a:rPr lang="en-US" sz="1006">
                <a:solidFill>
                  <a:srgbClr val="000000"/>
                </a:solidFill>
                <a:latin typeface="Poppins"/>
                <a:ea typeface="Poppins"/>
                <a:cs typeface="Poppins"/>
                <a:sym typeface="Poppins"/>
              </a:rPr>
              <a:t>create or update cachexia management guidelines.</a:t>
            </a:r>
          </a:p>
          <a:p>
            <a:pPr algn="just" defTabSz="586405">
              <a:lnSpc>
                <a:spcPts val="1408"/>
              </a:lnSpc>
              <a:spcBef>
                <a:spcPct val="0"/>
              </a:spcBef>
            </a:pPr>
            <a:endParaRPr lang="en-US" sz="1006">
              <a:solidFill>
                <a:srgbClr val="000000"/>
              </a:solidFill>
              <a:latin typeface="Poppins"/>
              <a:ea typeface="Poppins"/>
              <a:cs typeface="Poppins"/>
              <a:sym typeface="Poppins"/>
            </a:endParaRPr>
          </a:p>
          <a:p>
            <a:pPr algn="just" defTabSz="586405">
              <a:lnSpc>
                <a:spcPts val="1408"/>
              </a:lnSpc>
              <a:spcBef>
                <a:spcPct val="0"/>
              </a:spcBef>
            </a:pPr>
            <a:r>
              <a:rPr lang="en-US" sz="1006" b="1">
                <a:solidFill>
                  <a:srgbClr val="000000"/>
                </a:solidFill>
                <a:latin typeface="Poppins Bold"/>
                <a:ea typeface="Poppins Bold"/>
                <a:cs typeface="Poppins Bold"/>
                <a:sym typeface="Poppins Bold"/>
              </a:rPr>
              <a:t>6. Promotes the importance of a patient-centred focus</a:t>
            </a:r>
          </a:p>
          <a:p>
            <a:pPr algn="just" defTabSz="586405">
              <a:lnSpc>
                <a:spcPts val="1408"/>
              </a:lnSpc>
              <a:spcBef>
                <a:spcPct val="0"/>
              </a:spcBef>
            </a:pPr>
            <a:r>
              <a:rPr lang="en-US" sz="1006">
                <a:solidFill>
                  <a:srgbClr val="000000"/>
                </a:solidFill>
                <a:latin typeface="Poppins"/>
                <a:ea typeface="Poppins"/>
                <a:cs typeface="Poppins"/>
                <a:sym typeface="Poppins"/>
              </a:rPr>
              <a:t>We emphasised aligning research with what matters </a:t>
            </a:r>
          </a:p>
          <a:p>
            <a:pPr algn="just" defTabSz="586405">
              <a:lnSpc>
                <a:spcPts val="1408"/>
              </a:lnSpc>
              <a:spcBef>
                <a:spcPct val="0"/>
              </a:spcBef>
            </a:pPr>
            <a:r>
              <a:rPr lang="en-US" sz="1006">
                <a:solidFill>
                  <a:srgbClr val="000000"/>
                </a:solidFill>
                <a:latin typeface="Poppins"/>
                <a:ea typeface="Poppins"/>
                <a:cs typeface="Poppins"/>
                <a:sym typeface="Poppins"/>
              </a:rPr>
              <a:t>most to patients and caregivers using outcomes </a:t>
            </a:r>
          </a:p>
          <a:p>
            <a:pPr algn="just" defTabSz="586405">
              <a:lnSpc>
                <a:spcPts val="1408"/>
              </a:lnSpc>
              <a:spcBef>
                <a:spcPct val="0"/>
              </a:spcBef>
            </a:pPr>
            <a:r>
              <a:rPr lang="en-US" sz="1006">
                <a:solidFill>
                  <a:srgbClr val="000000"/>
                </a:solidFill>
                <a:latin typeface="Poppins"/>
                <a:ea typeface="Poppins"/>
                <a:cs typeface="Poppins"/>
                <a:sym typeface="Poppins"/>
              </a:rPr>
              <a:t>such as physical function, fatigue, and quality of life.</a:t>
            </a:r>
          </a:p>
        </p:txBody>
      </p:sp>
      <p:sp>
        <p:nvSpPr>
          <p:cNvPr id="24" name="Freeform 24"/>
          <p:cNvSpPr/>
          <p:nvPr/>
        </p:nvSpPr>
        <p:spPr>
          <a:xfrm>
            <a:off x="7895704" y="2533607"/>
            <a:ext cx="557165" cy="504930"/>
          </a:xfrm>
          <a:custGeom>
            <a:avLst/>
            <a:gdLst/>
            <a:ahLst/>
            <a:cxnLst/>
            <a:rect l="l" t="t" r="r" b="b"/>
            <a:pathLst>
              <a:path w="868764" h="787317">
                <a:moveTo>
                  <a:pt x="0" y="0"/>
                </a:moveTo>
                <a:lnTo>
                  <a:pt x="868764" y="0"/>
                </a:lnTo>
                <a:lnTo>
                  <a:pt x="868764" y="787317"/>
                </a:lnTo>
                <a:lnTo>
                  <a:pt x="0" y="78731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586405"/>
            <a:endParaRPr lang="en-GB" sz="1154">
              <a:solidFill>
                <a:prstClr val="black"/>
              </a:solidFill>
              <a:latin typeface="Calibri"/>
            </a:endParaRPr>
          </a:p>
        </p:txBody>
      </p:sp>
      <p:sp>
        <p:nvSpPr>
          <p:cNvPr id="25" name="Freeform 25"/>
          <p:cNvSpPr/>
          <p:nvPr/>
        </p:nvSpPr>
        <p:spPr>
          <a:xfrm>
            <a:off x="7895704" y="1432034"/>
            <a:ext cx="482072" cy="483887"/>
          </a:xfrm>
          <a:custGeom>
            <a:avLst/>
            <a:gdLst/>
            <a:ahLst/>
            <a:cxnLst/>
            <a:rect l="l" t="t" r="r" b="b"/>
            <a:pathLst>
              <a:path w="751676" h="754506">
                <a:moveTo>
                  <a:pt x="0" y="0"/>
                </a:moveTo>
                <a:lnTo>
                  <a:pt x="751676" y="0"/>
                </a:lnTo>
                <a:lnTo>
                  <a:pt x="751676" y="754506"/>
                </a:lnTo>
                <a:lnTo>
                  <a:pt x="0" y="75450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586405"/>
            <a:endParaRPr lang="en-GB" sz="1154">
              <a:solidFill>
                <a:prstClr val="black"/>
              </a:solidFill>
              <a:latin typeface="Calibri"/>
            </a:endParaRPr>
          </a:p>
        </p:txBody>
      </p:sp>
      <p:sp>
        <p:nvSpPr>
          <p:cNvPr id="26" name="Freeform 26"/>
          <p:cNvSpPr/>
          <p:nvPr/>
        </p:nvSpPr>
        <p:spPr>
          <a:xfrm>
            <a:off x="7830190" y="3366138"/>
            <a:ext cx="521244" cy="539450"/>
          </a:xfrm>
          <a:custGeom>
            <a:avLst/>
            <a:gdLst/>
            <a:ahLst/>
            <a:cxnLst/>
            <a:rect l="l" t="t" r="r" b="b"/>
            <a:pathLst>
              <a:path w="812754" h="841142">
                <a:moveTo>
                  <a:pt x="0" y="0"/>
                </a:moveTo>
                <a:lnTo>
                  <a:pt x="812753" y="0"/>
                </a:lnTo>
                <a:lnTo>
                  <a:pt x="812753" y="841142"/>
                </a:lnTo>
                <a:lnTo>
                  <a:pt x="0" y="84114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586405"/>
            <a:endParaRPr lang="en-GB" sz="1154">
              <a:solidFill>
                <a:prstClr val="black"/>
              </a:solidFill>
              <a:latin typeface="Calibri"/>
            </a:endParaRPr>
          </a:p>
        </p:txBody>
      </p:sp>
      <p:sp>
        <p:nvSpPr>
          <p:cNvPr id="27" name="Freeform 27"/>
          <p:cNvSpPr/>
          <p:nvPr/>
        </p:nvSpPr>
        <p:spPr>
          <a:xfrm>
            <a:off x="7926818" y="4279584"/>
            <a:ext cx="526050" cy="520706"/>
          </a:xfrm>
          <a:custGeom>
            <a:avLst/>
            <a:gdLst/>
            <a:ahLst/>
            <a:cxnLst/>
            <a:rect l="l" t="t" r="r" b="b"/>
            <a:pathLst>
              <a:path w="820249" h="811916">
                <a:moveTo>
                  <a:pt x="0" y="0"/>
                </a:moveTo>
                <a:lnTo>
                  <a:pt x="820250" y="0"/>
                </a:lnTo>
                <a:lnTo>
                  <a:pt x="820250" y="811917"/>
                </a:lnTo>
                <a:lnTo>
                  <a:pt x="0" y="81191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586405"/>
            <a:endParaRPr lang="en-GB" sz="1154">
              <a:solidFill>
                <a:prstClr val="black"/>
              </a:solidFill>
              <a:latin typeface="Calibri"/>
            </a:endParaRPr>
          </a:p>
        </p:txBody>
      </p:sp>
      <p:sp>
        <p:nvSpPr>
          <p:cNvPr id="28" name="Freeform 28"/>
          <p:cNvSpPr/>
          <p:nvPr/>
        </p:nvSpPr>
        <p:spPr>
          <a:xfrm>
            <a:off x="7938600" y="5172920"/>
            <a:ext cx="502485" cy="425856"/>
          </a:xfrm>
          <a:custGeom>
            <a:avLst/>
            <a:gdLst/>
            <a:ahLst/>
            <a:cxnLst/>
            <a:rect l="l" t="t" r="r" b="b"/>
            <a:pathLst>
              <a:path w="783504" h="664020">
                <a:moveTo>
                  <a:pt x="0" y="0"/>
                </a:moveTo>
                <a:lnTo>
                  <a:pt x="783504" y="0"/>
                </a:lnTo>
                <a:lnTo>
                  <a:pt x="783504" y="664020"/>
                </a:lnTo>
                <a:lnTo>
                  <a:pt x="0" y="664020"/>
                </a:lnTo>
                <a:lnTo>
                  <a:pt x="0" y="0"/>
                </a:lnTo>
                <a:close/>
              </a:path>
            </a:pathLst>
          </a:custGeom>
          <a:blipFill>
            <a:blip r:embed="rId28"/>
            <a:stretch>
              <a:fillRect/>
            </a:stretch>
          </a:blipFill>
        </p:spPr>
        <p:txBody>
          <a:bodyPr/>
          <a:lstStyle/>
          <a:p>
            <a:pPr defTabSz="586405"/>
            <a:endParaRPr lang="en-GB" sz="1154">
              <a:solidFill>
                <a:prstClr val="black"/>
              </a:solidFill>
              <a:latin typeface="Calibri"/>
            </a:endParaRPr>
          </a:p>
        </p:txBody>
      </p:sp>
      <p:sp>
        <p:nvSpPr>
          <p:cNvPr id="29" name="Freeform 29"/>
          <p:cNvSpPr/>
          <p:nvPr/>
        </p:nvSpPr>
        <p:spPr>
          <a:xfrm>
            <a:off x="8032149" y="6075252"/>
            <a:ext cx="553156" cy="563966"/>
          </a:xfrm>
          <a:custGeom>
            <a:avLst/>
            <a:gdLst/>
            <a:ahLst/>
            <a:cxnLst/>
            <a:rect l="l" t="t" r="r" b="b"/>
            <a:pathLst>
              <a:path w="862514" h="879369">
                <a:moveTo>
                  <a:pt x="0" y="0"/>
                </a:moveTo>
                <a:lnTo>
                  <a:pt x="862514" y="0"/>
                </a:lnTo>
                <a:lnTo>
                  <a:pt x="862514" y="879368"/>
                </a:lnTo>
                <a:lnTo>
                  <a:pt x="0" y="87936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defTabSz="586405"/>
            <a:endParaRPr lang="en-GB" sz="1154">
              <a:solidFill>
                <a:prstClr val="black"/>
              </a:solidFill>
              <a:latin typeface="Calibri"/>
            </a:endParaRPr>
          </a:p>
        </p:txBody>
      </p:sp>
      <p:sp>
        <p:nvSpPr>
          <p:cNvPr id="30" name="TextBox 30"/>
          <p:cNvSpPr txBox="1"/>
          <p:nvPr/>
        </p:nvSpPr>
        <p:spPr>
          <a:xfrm>
            <a:off x="8930721" y="917273"/>
            <a:ext cx="657409" cy="256480"/>
          </a:xfrm>
          <a:prstGeom prst="rect">
            <a:avLst/>
          </a:prstGeom>
        </p:spPr>
        <p:txBody>
          <a:bodyPr lIns="0" tIns="0" rIns="0" bIns="0" rtlCol="0" anchor="t">
            <a:spAutoFit/>
          </a:bodyPr>
          <a:lstStyle/>
          <a:p>
            <a:pPr algn="ctr" defTabSz="586405">
              <a:lnSpc>
                <a:spcPts val="1049"/>
              </a:lnSpc>
              <a:spcBef>
                <a:spcPct val="0"/>
              </a:spcBef>
            </a:pPr>
            <a:r>
              <a:rPr lang="en-US" sz="749" b="1">
                <a:solidFill>
                  <a:srgbClr val="000000"/>
                </a:solidFill>
                <a:latin typeface="Poppins Bold"/>
                <a:ea typeface="Poppins Bold"/>
                <a:cs typeface="Poppins Bold"/>
                <a:sym typeface="Poppins Bold"/>
              </a:rPr>
              <a:t>Dr Carolyn Blair </a:t>
            </a:r>
          </a:p>
        </p:txBody>
      </p:sp>
      <p:sp>
        <p:nvSpPr>
          <p:cNvPr id="31" name="TextBox 31"/>
          <p:cNvSpPr txBox="1"/>
          <p:nvPr/>
        </p:nvSpPr>
        <p:spPr>
          <a:xfrm>
            <a:off x="8042625" y="898947"/>
            <a:ext cx="814791" cy="128240"/>
          </a:xfrm>
          <a:prstGeom prst="rect">
            <a:avLst/>
          </a:prstGeom>
        </p:spPr>
        <p:txBody>
          <a:bodyPr lIns="0" tIns="0" rIns="0" bIns="0" rtlCol="0" anchor="t">
            <a:spAutoFit/>
          </a:bodyPr>
          <a:lstStyle/>
          <a:p>
            <a:pPr algn="ctr" defTabSz="586405">
              <a:lnSpc>
                <a:spcPts val="1049"/>
              </a:lnSpc>
              <a:spcBef>
                <a:spcPct val="0"/>
              </a:spcBef>
            </a:pPr>
            <a:r>
              <a:rPr lang="en-US" sz="749" b="1">
                <a:solidFill>
                  <a:srgbClr val="000000"/>
                </a:solidFill>
                <a:latin typeface="Poppins Bold"/>
                <a:ea typeface="Poppins Bold"/>
                <a:cs typeface="Poppins Bold"/>
                <a:sym typeface="Poppins Bold"/>
              </a:rPr>
              <a:t>Prof Joanne Reid </a:t>
            </a:r>
          </a:p>
        </p:txBody>
      </p:sp>
      <p:sp>
        <p:nvSpPr>
          <p:cNvPr id="32" name="TextBox 32"/>
          <p:cNvSpPr txBox="1"/>
          <p:nvPr/>
        </p:nvSpPr>
        <p:spPr>
          <a:xfrm>
            <a:off x="9729966" y="1188521"/>
            <a:ext cx="1621565" cy="359073"/>
          </a:xfrm>
          <a:prstGeom prst="rect">
            <a:avLst/>
          </a:prstGeom>
        </p:spPr>
        <p:txBody>
          <a:bodyPr lIns="0" tIns="0" rIns="0" bIns="0" rtlCol="0" anchor="t">
            <a:spAutoFit/>
          </a:bodyPr>
          <a:lstStyle/>
          <a:p>
            <a:pPr algn="ctr" defTabSz="586405">
              <a:lnSpc>
                <a:spcPts val="1408"/>
              </a:lnSpc>
              <a:spcBef>
                <a:spcPct val="0"/>
              </a:spcBef>
            </a:pPr>
            <a:r>
              <a:rPr lang="en-US" sz="1006" b="1">
                <a:solidFill>
                  <a:srgbClr val="C1121F"/>
                </a:solidFill>
                <a:latin typeface="Poppins Bold"/>
                <a:ea typeface="Poppins Bold"/>
                <a:cs typeface="Poppins Bold"/>
                <a:sym typeface="Poppins Bold"/>
              </a:rPr>
              <a:t>WHAT ARE THE OUTPUTS?</a:t>
            </a:r>
          </a:p>
        </p:txBody>
      </p:sp>
      <p:sp>
        <p:nvSpPr>
          <p:cNvPr id="33" name="TextBox 33"/>
          <p:cNvSpPr txBox="1"/>
          <p:nvPr/>
        </p:nvSpPr>
        <p:spPr>
          <a:xfrm>
            <a:off x="10047771" y="2152548"/>
            <a:ext cx="2145043" cy="179536"/>
          </a:xfrm>
          <a:prstGeom prst="rect">
            <a:avLst/>
          </a:prstGeom>
        </p:spPr>
        <p:txBody>
          <a:bodyPr lIns="0" tIns="0" rIns="0" bIns="0" rtlCol="0" anchor="t">
            <a:spAutoFit/>
          </a:bodyPr>
          <a:lstStyle/>
          <a:p>
            <a:pPr algn="ctr" defTabSz="586405">
              <a:lnSpc>
                <a:spcPts val="1408"/>
              </a:lnSpc>
              <a:spcBef>
                <a:spcPct val="0"/>
              </a:spcBef>
            </a:pPr>
            <a:r>
              <a:rPr lang="en-US" sz="1006" b="1">
                <a:solidFill>
                  <a:srgbClr val="000000"/>
                </a:solidFill>
                <a:latin typeface="Poppins Bold"/>
                <a:ea typeface="Poppins Bold"/>
                <a:cs typeface="Poppins Bold"/>
                <a:sym typeface="Poppins Bold"/>
              </a:rPr>
              <a:t>REVIEW</a:t>
            </a:r>
          </a:p>
        </p:txBody>
      </p:sp>
      <p:sp>
        <p:nvSpPr>
          <p:cNvPr id="34" name="TextBox 34"/>
          <p:cNvSpPr txBox="1"/>
          <p:nvPr/>
        </p:nvSpPr>
        <p:spPr>
          <a:xfrm>
            <a:off x="8707602" y="2144001"/>
            <a:ext cx="2145043" cy="179536"/>
          </a:xfrm>
          <a:prstGeom prst="rect">
            <a:avLst/>
          </a:prstGeom>
        </p:spPr>
        <p:txBody>
          <a:bodyPr lIns="0" tIns="0" rIns="0" bIns="0" rtlCol="0" anchor="t">
            <a:spAutoFit/>
          </a:bodyPr>
          <a:lstStyle/>
          <a:p>
            <a:pPr algn="ctr" defTabSz="586405">
              <a:lnSpc>
                <a:spcPts val="1408"/>
              </a:lnSpc>
              <a:spcBef>
                <a:spcPct val="0"/>
              </a:spcBef>
            </a:pPr>
            <a:r>
              <a:rPr lang="en-US" sz="1006" b="1">
                <a:solidFill>
                  <a:srgbClr val="000000"/>
                </a:solidFill>
                <a:latin typeface="Poppins Bold"/>
                <a:ea typeface="Poppins Bold"/>
                <a:cs typeface="Poppins Bold"/>
                <a:sym typeface="Poppins Bold"/>
              </a:rPr>
              <a:t>PROTOCOL</a:t>
            </a:r>
          </a:p>
        </p:txBody>
      </p:sp>
      <p:pic>
        <p:nvPicPr>
          <p:cNvPr id="35" name="Picture 35"/>
          <p:cNvPicPr>
            <a:picLocks noChangeAspect="1"/>
          </p:cNvPicPr>
          <p:nvPr/>
        </p:nvPicPr>
        <p:blipFill>
          <a:blip r:embed="rId31"/>
          <a:stretch>
            <a:fillRect/>
          </a:stretch>
        </p:blipFill>
        <p:spPr>
          <a:xfrm>
            <a:off x="10250124" y="5287530"/>
            <a:ext cx="1354542" cy="1354542"/>
          </a:xfrm>
          <a:prstGeom prst="rect">
            <a:avLst/>
          </a:prstGeom>
        </p:spPr>
      </p:pic>
      <p:sp>
        <p:nvSpPr>
          <p:cNvPr id="36" name="Freeform 36"/>
          <p:cNvSpPr/>
          <p:nvPr/>
        </p:nvSpPr>
        <p:spPr>
          <a:xfrm>
            <a:off x="10240074" y="5176831"/>
            <a:ext cx="1374643" cy="1462387"/>
          </a:xfrm>
          <a:custGeom>
            <a:avLst/>
            <a:gdLst/>
            <a:ahLst/>
            <a:cxnLst/>
            <a:rect l="l" t="t" r="r" b="b"/>
            <a:pathLst>
              <a:path w="2143425" h="2280240">
                <a:moveTo>
                  <a:pt x="0" y="0"/>
                </a:moveTo>
                <a:lnTo>
                  <a:pt x="2143426" y="0"/>
                </a:lnTo>
                <a:lnTo>
                  <a:pt x="2143426" y="2280239"/>
                </a:lnTo>
                <a:lnTo>
                  <a:pt x="0" y="228023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pPr defTabSz="586405"/>
            <a:endParaRPr lang="en-GB" sz="1154">
              <a:solidFill>
                <a:prstClr val="black"/>
              </a:solidFill>
              <a:latin typeface="Calibri"/>
            </a:endParaRPr>
          </a:p>
        </p:txBody>
      </p:sp>
      <p:grpSp>
        <p:nvGrpSpPr>
          <p:cNvPr id="37" name="Group 37"/>
          <p:cNvGrpSpPr/>
          <p:nvPr/>
        </p:nvGrpSpPr>
        <p:grpSpPr>
          <a:xfrm>
            <a:off x="271421" y="1173124"/>
            <a:ext cx="3947836" cy="1649372"/>
            <a:chOff x="0" y="0"/>
            <a:chExt cx="2206064" cy="921675"/>
          </a:xfrm>
        </p:grpSpPr>
        <p:sp>
          <p:nvSpPr>
            <p:cNvPr id="38" name="Freeform 38"/>
            <p:cNvSpPr/>
            <p:nvPr/>
          </p:nvSpPr>
          <p:spPr>
            <a:xfrm>
              <a:off x="0" y="0"/>
              <a:ext cx="2206064" cy="921675"/>
            </a:xfrm>
            <a:custGeom>
              <a:avLst/>
              <a:gdLst/>
              <a:ahLst/>
              <a:cxnLst/>
              <a:rect l="l" t="t" r="r" b="b"/>
              <a:pathLst>
                <a:path w="2206064" h="921675">
                  <a:moveTo>
                    <a:pt x="46534" y="0"/>
                  </a:moveTo>
                  <a:lnTo>
                    <a:pt x="2159530" y="0"/>
                  </a:lnTo>
                  <a:cubicBezTo>
                    <a:pt x="2171871" y="0"/>
                    <a:pt x="2183708" y="4903"/>
                    <a:pt x="2192434" y="13630"/>
                  </a:cubicBezTo>
                  <a:cubicBezTo>
                    <a:pt x="2201161" y="22356"/>
                    <a:pt x="2206064" y="34193"/>
                    <a:pt x="2206064" y="46534"/>
                  </a:cubicBezTo>
                  <a:lnTo>
                    <a:pt x="2206064" y="875141"/>
                  </a:lnTo>
                  <a:cubicBezTo>
                    <a:pt x="2206064" y="887482"/>
                    <a:pt x="2201161" y="899318"/>
                    <a:pt x="2192434" y="908045"/>
                  </a:cubicBezTo>
                  <a:cubicBezTo>
                    <a:pt x="2183708" y="916772"/>
                    <a:pt x="2171871" y="921675"/>
                    <a:pt x="2159530" y="921675"/>
                  </a:cubicBezTo>
                  <a:lnTo>
                    <a:pt x="46534" y="921675"/>
                  </a:lnTo>
                  <a:cubicBezTo>
                    <a:pt x="34193" y="921675"/>
                    <a:pt x="22356" y="916772"/>
                    <a:pt x="13630" y="908045"/>
                  </a:cubicBezTo>
                  <a:cubicBezTo>
                    <a:pt x="4903" y="899318"/>
                    <a:pt x="0" y="887482"/>
                    <a:pt x="0" y="875141"/>
                  </a:cubicBezTo>
                  <a:lnTo>
                    <a:pt x="0" y="46534"/>
                  </a:lnTo>
                  <a:cubicBezTo>
                    <a:pt x="0" y="34193"/>
                    <a:pt x="4903" y="22356"/>
                    <a:pt x="13630" y="13630"/>
                  </a:cubicBezTo>
                  <a:cubicBezTo>
                    <a:pt x="22356" y="4903"/>
                    <a:pt x="34193" y="0"/>
                    <a:pt x="46534" y="0"/>
                  </a:cubicBezTo>
                  <a:close/>
                </a:path>
              </a:pathLst>
            </a:custGeom>
            <a:solidFill>
              <a:srgbClr val="000000">
                <a:alpha val="0"/>
              </a:srgbClr>
            </a:solidFill>
            <a:ln w="9525" cap="rnd">
              <a:solidFill>
                <a:srgbClr val="C1121F"/>
              </a:solidFill>
              <a:prstDash val="solid"/>
              <a:round/>
            </a:ln>
          </p:spPr>
          <p:txBody>
            <a:bodyPr/>
            <a:lstStyle/>
            <a:p>
              <a:pPr defTabSz="586405"/>
              <a:endParaRPr lang="en-GB" sz="1154">
                <a:solidFill>
                  <a:prstClr val="black"/>
                </a:solidFill>
                <a:latin typeface="Calibri"/>
              </a:endParaRPr>
            </a:p>
          </p:txBody>
        </p:sp>
        <p:sp>
          <p:nvSpPr>
            <p:cNvPr id="39" name="TextBox 39"/>
            <p:cNvSpPr txBox="1"/>
            <p:nvPr/>
          </p:nvSpPr>
          <p:spPr>
            <a:xfrm>
              <a:off x="0" y="-38100"/>
              <a:ext cx="2206064" cy="959775"/>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40" name="Group 40"/>
          <p:cNvGrpSpPr/>
          <p:nvPr/>
        </p:nvGrpSpPr>
        <p:grpSpPr>
          <a:xfrm>
            <a:off x="271421" y="2845338"/>
            <a:ext cx="3947836" cy="1674948"/>
            <a:chOff x="0" y="0"/>
            <a:chExt cx="2206064" cy="935966"/>
          </a:xfrm>
        </p:grpSpPr>
        <p:sp>
          <p:nvSpPr>
            <p:cNvPr id="41" name="Freeform 41"/>
            <p:cNvSpPr/>
            <p:nvPr/>
          </p:nvSpPr>
          <p:spPr>
            <a:xfrm>
              <a:off x="0" y="0"/>
              <a:ext cx="2206064" cy="935966"/>
            </a:xfrm>
            <a:custGeom>
              <a:avLst/>
              <a:gdLst/>
              <a:ahLst/>
              <a:cxnLst/>
              <a:rect l="l" t="t" r="r" b="b"/>
              <a:pathLst>
                <a:path w="2206064" h="935966">
                  <a:moveTo>
                    <a:pt x="46534" y="0"/>
                  </a:moveTo>
                  <a:lnTo>
                    <a:pt x="2159530" y="0"/>
                  </a:lnTo>
                  <a:cubicBezTo>
                    <a:pt x="2171871" y="0"/>
                    <a:pt x="2183708" y="4903"/>
                    <a:pt x="2192434" y="13630"/>
                  </a:cubicBezTo>
                  <a:cubicBezTo>
                    <a:pt x="2201161" y="22356"/>
                    <a:pt x="2206064" y="34193"/>
                    <a:pt x="2206064" y="46534"/>
                  </a:cubicBezTo>
                  <a:lnTo>
                    <a:pt x="2206064" y="889432"/>
                  </a:lnTo>
                  <a:cubicBezTo>
                    <a:pt x="2206064" y="901774"/>
                    <a:pt x="2201161" y="913610"/>
                    <a:pt x="2192434" y="922337"/>
                  </a:cubicBezTo>
                  <a:cubicBezTo>
                    <a:pt x="2183708" y="931064"/>
                    <a:pt x="2171871" y="935966"/>
                    <a:pt x="2159530" y="935966"/>
                  </a:cubicBezTo>
                  <a:lnTo>
                    <a:pt x="46534" y="935966"/>
                  </a:lnTo>
                  <a:cubicBezTo>
                    <a:pt x="34193" y="935966"/>
                    <a:pt x="22356" y="931064"/>
                    <a:pt x="13630" y="922337"/>
                  </a:cubicBezTo>
                  <a:cubicBezTo>
                    <a:pt x="4903" y="913610"/>
                    <a:pt x="0" y="901774"/>
                    <a:pt x="0" y="889432"/>
                  </a:cubicBezTo>
                  <a:lnTo>
                    <a:pt x="0" y="46534"/>
                  </a:lnTo>
                  <a:cubicBezTo>
                    <a:pt x="0" y="34193"/>
                    <a:pt x="4903" y="22356"/>
                    <a:pt x="13630" y="13630"/>
                  </a:cubicBezTo>
                  <a:cubicBezTo>
                    <a:pt x="22356" y="4903"/>
                    <a:pt x="34193" y="0"/>
                    <a:pt x="46534" y="0"/>
                  </a:cubicBezTo>
                  <a:close/>
                </a:path>
              </a:pathLst>
            </a:custGeom>
            <a:solidFill>
              <a:srgbClr val="000000">
                <a:alpha val="0"/>
              </a:srgbClr>
            </a:solidFill>
            <a:ln w="9525" cap="rnd">
              <a:solidFill>
                <a:srgbClr val="C1121F"/>
              </a:solidFill>
              <a:prstDash val="solid"/>
              <a:round/>
            </a:ln>
          </p:spPr>
          <p:txBody>
            <a:bodyPr/>
            <a:lstStyle/>
            <a:p>
              <a:pPr defTabSz="586405"/>
              <a:endParaRPr lang="en-GB" sz="1154">
                <a:solidFill>
                  <a:prstClr val="black"/>
                </a:solidFill>
                <a:latin typeface="Calibri"/>
              </a:endParaRPr>
            </a:p>
          </p:txBody>
        </p:sp>
        <p:sp>
          <p:nvSpPr>
            <p:cNvPr id="42" name="TextBox 42"/>
            <p:cNvSpPr txBox="1"/>
            <p:nvPr/>
          </p:nvSpPr>
          <p:spPr>
            <a:xfrm>
              <a:off x="0" y="-38100"/>
              <a:ext cx="2206064" cy="974066"/>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43" name="Group 43"/>
          <p:cNvGrpSpPr/>
          <p:nvPr/>
        </p:nvGrpSpPr>
        <p:grpSpPr>
          <a:xfrm>
            <a:off x="4304033" y="1173124"/>
            <a:ext cx="4513970" cy="5537624"/>
            <a:chOff x="0" y="0"/>
            <a:chExt cx="2522421" cy="3094443"/>
          </a:xfrm>
        </p:grpSpPr>
        <p:sp>
          <p:nvSpPr>
            <p:cNvPr id="44" name="Freeform 44"/>
            <p:cNvSpPr/>
            <p:nvPr/>
          </p:nvSpPr>
          <p:spPr>
            <a:xfrm>
              <a:off x="0" y="0"/>
              <a:ext cx="2522421" cy="3094443"/>
            </a:xfrm>
            <a:custGeom>
              <a:avLst/>
              <a:gdLst/>
              <a:ahLst/>
              <a:cxnLst/>
              <a:rect l="l" t="t" r="r" b="b"/>
              <a:pathLst>
                <a:path w="2522421" h="3094443">
                  <a:moveTo>
                    <a:pt x="40698" y="0"/>
                  </a:moveTo>
                  <a:lnTo>
                    <a:pt x="2481723" y="0"/>
                  </a:lnTo>
                  <a:cubicBezTo>
                    <a:pt x="2492517" y="0"/>
                    <a:pt x="2502869" y="4288"/>
                    <a:pt x="2510501" y="11920"/>
                  </a:cubicBezTo>
                  <a:cubicBezTo>
                    <a:pt x="2518134" y="19553"/>
                    <a:pt x="2522421" y="29904"/>
                    <a:pt x="2522421" y="40698"/>
                  </a:cubicBezTo>
                  <a:lnTo>
                    <a:pt x="2522421" y="3053745"/>
                  </a:lnTo>
                  <a:cubicBezTo>
                    <a:pt x="2522421" y="3064539"/>
                    <a:pt x="2518134" y="3074890"/>
                    <a:pt x="2510501" y="3082523"/>
                  </a:cubicBezTo>
                  <a:cubicBezTo>
                    <a:pt x="2502869" y="3090155"/>
                    <a:pt x="2492517" y="3094443"/>
                    <a:pt x="2481723" y="3094443"/>
                  </a:cubicBezTo>
                  <a:lnTo>
                    <a:pt x="40698" y="3094443"/>
                  </a:lnTo>
                  <a:cubicBezTo>
                    <a:pt x="29904" y="3094443"/>
                    <a:pt x="19553" y="3090155"/>
                    <a:pt x="11920" y="3082523"/>
                  </a:cubicBezTo>
                  <a:cubicBezTo>
                    <a:pt x="4288" y="3074890"/>
                    <a:pt x="0" y="3064539"/>
                    <a:pt x="0" y="3053745"/>
                  </a:cubicBezTo>
                  <a:lnTo>
                    <a:pt x="0" y="40698"/>
                  </a:lnTo>
                  <a:cubicBezTo>
                    <a:pt x="0" y="29904"/>
                    <a:pt x="4288" y="19553"/>
                    <a:pt x="11920" y="11920"/>
                  </a:cubicBezTo>
                  <a:cubicBezTo>
                    <a:pt x="19553" y="4288"/>
                    <a:pt x="29904" y="0"/>
                    <a:pt x="40698" y="0"/>
                  </a:cubicBezTo>
                  <a:close/>
                </a:path>
              </a:pathLst>
            </a:custGeom>
            <a:solidFill>
              <a:srgbClr val="000000">
                <a:alpha val="0"/>
              </a:srgbClr>
            </a:solidFill>
            <a:ln w="9525" cap="rnd">
              <a:solidFill>
                <a:srgbClr val="C1121F"/>
              </a:solidFill>
              <a:prstDash val="solid"/>
              <a:round/>
            </a:ln>
          </p:spPr>
          <p:txBody>
            <a:bodyPr/>
            <a:lstStyle/>
            <a:p>
              <a:pPr defTabSz="586405"/>
              <a:endParaRPr lang="en-GB" sz="1154">
                <a:solidFill>
                  <a:prstClr val="black"/>
                </a:solidFill>
                <a:latin typeface="Calibri"/>
              </a:endParaRPr>
            </a:p>
          </p:txBody>
        </p:sp>
        <p:sp>
          <p:nvSpPr>
            <p:cNvPr id="45" name="TextBox 45"/>
            <p:cNvSpPr txBox="1"/>
            <p:nvPr/>
          </p:nvSpPr>
          <p:spPr>
            <a:xfrm>
              <a:off x="0" y="-38100"/>
              <a:ext cx="2522421" cy="3132543"/>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46" name="Group 46"/>
          <p:cNvGrpSpPr/>
          <p:nvPr/>
        </p:nvGrpSpPr>
        <p:grpSpPr>
          <a:xfrm>
            <a:off x="271421" y="4539938"/>
            <a:ext cx="3947836" cy="2170810"/>
            <a:chOff x="0" y="0"/>
            <a:chExt cx="2206064" cy="1213056"/>
          </a:xfrm>
        </p:grpSpPr>
        <p:sp>
          <p:nvSpPr>
            <p:cNvPr id="47" name="Freeform 47"/>
            <p:cNvSpPr/>
            <p:nvPr/>
          </p:nvSpPr>
          <p:spPr>
            <a:xfrm>
              <a:off x="0" y="0"/>
              <a:ext cx="2206064" cy="1213056"/>
            </a:xfrm>
            <a:custGeom>
              <a:avLst/>
              <a:gdLst/>
              <a:ahLst/>
              <a:cxnLst/>
              <a:rect l="l" t="t" r="r" b="b"/>
              <a:pathLst>
                <a:path w="2206064" h="1213056">
                  <a:moveTo>
                    <a:pt x="46534" y="0"/>
                  </a:moveTo>
                  <a:lnTo>
                    <a:pt x="2159530" y="0"/>
                  </a:lnTo>
                  <a:cubicBezTo>
                    <a:pt x="2171871" y="0"/>
                    <a:pt x="2183708" y="4903"/>
                    <a:pt x="2192434" y="13630"/>
                  </a:cubicBezTo>
                  <a:cubicBezTo>
                    <a:pt x="2201161" y="22356"/>
                    <a:pt x="2206064" y="34193"/>
                    <a:pt x="2206064" y="46534"/>
                  </a:cubicBezTo>
                  <a:lnTo>
                    <a:pt x="2206064" y="1166522"/>
                  </a:lnTo>
                  <a:cubicBezTo>
                    <a:pt x="2206064" y="1178863"/>
                    <a:pt x="2201161" y="1190700"/>
                    <a:pt x="2192434" y="1199426"/>
                  </a:cubicBezTo>
                  <a:cubicBezTo>
                    <a:pt x="2183708" y="1208153"/>
                    <a:pt x="2171871" y="1213056"/>
                    <a:pt x="2159530" y="1213056"/>
                  </a:cubicBezTo>
                  <a:lnTo>
                    <a:pt x="46534" y="1213056"/>
                  </a:lnTo>
                  <a:cubicBezTo>
                    <a:pt x="34193" y="1213056"/>
                    <a:pt x="22356" y="1208153"/>
                    <a:pt x="13630" y="1199426"/>
                  </a:cubicBezTo>
                  <a:cubicBezTo>
                    <a:pt x="4903" y="1190700"/>
                    <a:pt x="0" y="1178863"/>
                    <a:pt x="0" y="1166522"/>
                  </a:cubicBezTo>
                  <a:lnTo>
                    <a:pt x="0" y="46534"/>
                  </a:lnTo>
                  <a:cubicBezTo>
                    <a:pt x="0" y="34193"/>
                    <a:pt x="4903" y="22356"/>
                    <a:pt x="13630" y="13630"/>
                  </a:cubicBezTo>
                  <a:cubicBezTo>
                    <a:pt x="22356" y="4903"/>
                    <a:pt x="34193" y="0"/>
                    <a:pt x="46534" y="0"/>
                  </a:cubicBezTo>
                  <a:close/>
                </a:path>
              </a:pathLst>
            </a:custGeom>
            <a:solidFill>
              <a:srgbClr val="000000">
                <a:alpha val="0"/>
              </a:srgbClr>
            </a:solidFill>
            <a:ln w="9525" cap="rnd">
              <a:solidFill>
                <a:srgbClr val="C1121F"/>
              </a:solidFill>
              <a:prstDash val="solid"/>
              <a:round/>
            </a:ln>
          </p:spPr>
          <p:txBody>
            <a:bodyPr/>
            <a:lstStyle/>
            <a:p>
              <a:pPr defTabSz="586405"/>
              <a:endParaRPr lang="en-GB" sz="1154">
                <a:solidFill>
                  <a:prstClr val="black"/>
                </a:solidFill>
                <a:latin typeface="Calibri"/>
              </a:endParaRPr>
            </a:p>
          </p:txBody>
        </p:sp>
        <p:sp>
          <p:nvSpPr>
            <p:cNvPr id="48" name="TextBox 48"/>
            <p:cNvSpPr txBox="1"/>
            <p:nvPr/>
          </p:nvSpPr>
          <p:spPr>
            <a:xfrm>
              <a:off x="0" y="-38100"/>
              <a:ext cx="2206064" cy="1251156"/>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49" name="TextBox 49"/>
          <p:cNvSpPr txBox="1"/>
          <p:nvPr/>
        </p:nvSpPr>
        <p:spPr>
          <a:xfrm>
            <a:off x="8930721" y="3129014"/>
            <a:ext cx="3015516" cy="1795363"/>
          </a:xfrm>
          <a:prstGeom prst="rect">
            <a:avLst/>
          </a:prstGeom>
        </p:spPr>
        <p:txBody>
          <a:bodyPr lIns="0" tIns="0" rIns="0" bIns="0" rtlCol="0" anchor="t">
            <a:spAutoFit/>
          </a:bodyPr>
          <a:lstStyle/>
          <a:p>
            <a:pPr marL="217210" lvl="1" indent="-108605" defTabSz="586405">
              <a:lnSpc>
                <a:spcPts val="1408"/>
              </a:lnSpc>
              <a:buFont typeface="Arial"/>
              <a:buChar char="•"/>
            </a:pPr>
            <a:r>
              <a:rPr lang="en-US" sz="1006">
                <a:solidFill>
                  <a:srgbClr val="000000"/>
                </a:solidFill>
                <a:latin typeface="Poppins"/>
                <a:ea typeface="Poppins"/>
                <a:cs typeface="Poppins"/>
                <a:sym typeface="Poppins"/>
              </a:rPr>
              <a:t>562 full text views (direct from Cochrane database)</a:t>
            </a:r>
          </a:p>
          <a:p>
            <a:pPr marL="217210" lvl="1" indent="-108605" defTabSz="586405">
              <a:lnSpc>
                <a:spcPts val="1408"/>
              </a:lnSpc>
              <a:buFont typeface="Arial"/>
              <a:buChar char="•"/>
            </a:pPr>
            <a:r>
              <a:rPr lang="en-US" sz="1006">
                <a:solidFill>
                  <a:srgbClr val="000000"/>
                </a:solidFill>
                <a:latin typeface="Poppins"/>
                <a:ea typeface="Poppins"/>
                <a:cs typeface="Poppins"/>
                <a:sym typeface="Poppins"/>
              </a:rPr>
              <a:t>Cited by 5 unique high quality international publications </a:t>
            </a:r>
          </a:p>
          <a:p>
            <a:pPr marL="217210" lvl="1" indent="-108605" defTabSz="586405">
              <a:lnSpc>
                <a:spcPts val="1408"/>
              </a:lnSpc>
              <a:buFont typeface="Arial"/>
              <a:buChar char="•"/>
            </a:pPr>
            <a:r>
              <a:rPr lang="en-US" sz="1006">
                <a:solidFill>
                  <a:srgbClr val="000000"/>
                </a:solidFill>
                <a:latin typeface="Poppins"/>
                <a:ea typeface="Poppins"/>
                <a:cs typeface="Poppins"/>
                <a:sym typeface="Poppins"/>
              </a:rPr>
              <a:t>Has informed the design and development of our multimodal intervention for kidney cachexia</a:t>
            </a:r>
          </a:p>
          <a:p>
            <a:pPr marL="217210" lvl="1" indent="-108605" defTabSz="586405">
              <a:lnSpc>
                <a:spcPts val="1408"/>
              </a:lnSpc>
              <a:buFont typeface="Arial"/>
              <a:buChar char="•"/>
            </a:pPr>
            <a:r>
              <a:rPr lang="en-US" sz="1006">
                <a:solidFill>
                  <a:srgbClr val="000000"/>
                </a:solidFill>
                <a:latin typeface="Poppins"/>
                <a:ea typeface="Poppins"/>
                <a:cs typeface="Poppins"/>
                <a:sym typeface="Poppins"/>
              </a:rPr>
              <a:t>Presented at WG 5: Global Policy &amp; Advocacy meeting and nationally (UCL)</a:t>
            </a:r>
          </a:p>
          <a:p>
            <a:pPr marL="217210" lvl="1" indent="-108605" defTabSz="586405">
              <a:lnSpc>
                <a:spcPts val="1408"/>
              </a:lnSpc>
              <a:buFont typeface="Arial"/>
              <a:buChar char="•"/>
            </a:pPr>
            <a:r>
              <a:rPr lang="en-US" sz="1006">
                <a:solidFill>
                  <a:srgbClr val="000000"/>
                </a:solidFill>
                <a:latin typeface="Poppins"/>
                <a:ea typeface="Poppins"/>
                <a:cs typeface="Poppins"/>
                <a:sym typeface="Poppins"/>
              </a:rPr>
              <a:t>Abstract submitted to present at 18th SCWD Conference, Rome, 11-13.12.25 </a:t>
            </a:r>
          </a:p>
        </p:txBody>
      </p:sp>
      <p:grpSp>
        <p:nvGrpSpPr>
          <p:cNvPr id="50" name="Group 50"/>
          <p:cNvGrpSpPr/>
          <p:nvPr/>
        </p:nvGrpSpPr>
        <p:grpSpPr>
          <a:xfrm>
            <a:off x="8902780" y="1178627"/>
            <a:ext cx="3031091" cy="5532121"/>
            <a:chOff x="0" y="0"/>
            <a:chExt cx="1693784" cy="3091368"/>
          </a:xfrm>
        </p:grpSpPr>
        <p:sp>
          <p:nvSpPr>
            <p:cNvPr id="51" name="Freeform 51"/>
            <p:cNvSpPr/>
            <p:nvPr/>
          </p:nvSpPr>
          <p:spPr>
            <a:xfrm>
              <a:off x="0" y="0"/>
              <a:ext cx="1693784" cy="3091368"/>
            </a:xfrm>
            <a:custGeom>
              <a:avLst/>
              <a:gdLst/>
              <a:ahLst/>
              <a:cxnLst/>
              <a:rect l="l" t="t" r="r" b="b"/>
              <a:pathLst>
                <a:path w="1693784" h="3091368">
                  <a:moveTo>
                    <a:pt x="60608" y="0"/>
                  </a:moveTo>
                  <a:lnTo>
                    <a:pt x="1633175" y="0"/>
                  </a:lnTo>
                  <a:cubicBezTo>
                    <a:pt x="1666648" y="0"/>
                    <a:pt x="1693784" y="27135"/>
                    <a:pt x="1693784" y="60608"/>
                  </a:cubicBezTo>
                  <a:lnTo>
                    <a:pt x="1693784" y="3030759"/>
                  </a:lnTo>
                  <a:cubicBezTo>
                    <a:pt x="1693784" y="3064232"/>
                    <a:pt x="1666648" y="3091368"/>
                    <a:pt x="1633175" y="3091368"/>
                  </a:cubicBezTo>
                  <a:lnTo>
                    <a:pt x="60608" y="3091368"/>
                  </a:lnTo>
                  <a:cubicBezTo>
                    <a:pt x="27135" y="3091368"/>
                    <a:pt x="0" y="3064232"/>
                    <a:pt x="0" y="3030759"/>
                  </a:cubicBezTo>
                  <a:lnTo>
                    <a:pt x="0" y="60608"/>
                  </a:lnTo>
                  <a:cubicBezTo>
                    <a:pt x="0" y="27135"/>
                    <a:pt x="27135" y="0"/>
                    <a:pt x="60608" y="0"/>
                  </a:cubicBezTo>
                  <a:close/>
                </a:path>
              </a:pathLst>
            </a:custGeom>
            <a:solidFill>
              <a:srgbClr val="000000">
                <a:alpha val="0"/>
              </a:srgbClr>
            </a:solidFill>
            <a:ln w="9525" cap="rnd">
              <a:solidFill>
                <a:srgbClr val="C1121F"/>
              </a:solidFill>
              <a:prstDash val="solid"/>
              <a:round/>
            </a:ln>
          </p:spPr>
          <p:txBody>
            <a:bodyPr/>
            <a:lstStyle/>
            <a:p>
              <a:pPr defTabSz="586405"/>
              <a:endParaRPr lang="en-GB" sz="1154">
                <a:solidFill>
                  <a:prstClr val="black"/>
                </a:solidFill>
                <a:latin typeface="Calibri"/>
              </a:endParaRPr>
            </a:p>
          </p:txBody>
        </p:sp>
        <p:sp>
          <p:nvSpPr>
            <p:cNvPr id="52" name="TextBox 52"/>
            <p:cNvSpPr txBox="1"/>
            <p:nvPr/>
          </p:nvSpPr>
          <p:spPr>
            <a:xfrm>
              <a:off x="0" y="-38100"/>
              <a:ext cx="1693784" cy="3129468"/>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53" name="TextBox 53"/>
          <p:cNvSpPr txBox="1"/>
          <p:nvPr/>
        </p:nvSpPr>
        <p:spPr>
          <a:xfrm>
            <a:off x="9033699" y="5375974"/>
            <a:ext cx="1171418" cy="1077218"/>
          </a:xfrm>
          <a:prstGeom prst="rect">
            <a:avLst/>
          </a:prstGeom>
        </p:spPr>
        <p:txBody>
          <a:bodyPr lIns="0" tIns="0" rIns="0" bIns="0" rtlCol="0" anchor="t">
            <a:spAutoFit/>
          </a:bodyPr>
          <a:lstStyle/>
          <a:p>
            <a:pPr defTabSz="586405">
              <a:lnSpc>
                <a:spcPts val="1408"/>
              </a:lnSpc>
            </a:pPr>
            <a:r>
              <a:rPr lang="en-US" sz="1006">
                <a:solidFill>
                  <a:srgbClr val="000000"/>
                </a:solidFill>
                <a:latin typeface="Poppins"/>
                <a:ea typeface="Poppins"/>
                <a:cs typeface="Poppins"/>
                <a:sym typeface="Poppins"/>
              </a:rPr>
              <a:t>To access the full review please scan the QR code or use DOI: 10.1002/14651858.CD015749.pub2.</a:t>
            </a:r>
          </a:p>
        </p:txBody>
      </p:sp>
    </p:spTree>
    <p:extLst>
      <p:ext uri="{BB962C8B-B14F-4D97-AF65-F5344CB8AC3E}">
        <p14:creationId xmlns:p14="http://schemas.microsoft.com/office/powerpoint/2010/main" val="2243319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DE7"/>
        </a:solidFill>
        <a:effectLst/>
      </p:bgPr>
    </p:bg>
    <p:spTree>
      <p:nvGrpSpPr>
        <p:cNvPr id="1" name=""/>
        <p:cNvGrpSpPr/>
        <p:nvPr/>
      </p:nvGrpSpPr>
      <p:grpSpPr>
        <a:xfrm>
          <a:off x="0" y="0"/>
          <a:ext cx="0" cy="0"/>
          <a:chOff x="0" y="0"/>
          <a:chExt cx="0" cy="0"/>
        </a:xfrm>
      </p:grpSpPr>
      <p:sp>
        <p:nvSpPr>
          <p:cNvPr id="2" name="Freeform 2"/>
          <p:cNvSpPr/>
          <p:nvPr/>
        </p:nvSpPr>
        <p:spPr>
          <a:xfrm>
            <a:off x="10102789" y="2710512"/>
            <a:ext cx="2023663" cy="1620796"/>
          </a:xfrm>
          <a:custGeom>
            <a:avLst/>
            <a:gdLst/>
            <a:ahLst/>
            <a:cxnLst/>
            <a:rect l="l" t="t" r="r" b="b"/>
            <a:pathLst>
              <a:path w="3035494" h="2431194">
                <a:moveTo>
                  <a:pt x="0" y="0"/>
                </a:moveTo>
                <a:lnTo>
                  <a:pt x="3035495" y="0"/>
                </a:lnTo>
                <a:lnTo>
                  <a:pt x="3035495" y="2431194"/>
                </a:lnTo>
                <a:lnTo>
                  <a:pt x="0" y="2431194"/>
                </a:lnTo>
                <a:lnTo>
                  <a:pt x="0" y="0"/>
                </a:lnTo>
                <a:close/>
              </a:path>
            </a:pathLst>
          </a:custGeom>
          <a:blipFill>
            <a:blip r:embed="rId2"/>
            <a:stretch>
              <a:fillRect l="-9064" r="-6631" b="-2681"/>
            </a:stretch>
          </a:blipFill>
        </p:spPr>
        <p:txBody>
          <a:bodyPr/>
          <a:lstStyle/>
          <a:p>
            <a:pPr defTabSz="609630"/>
            <a:endParaRPr lang="en-GB" sz="1200">
              <a:solidFill>
                <a:prstClr val="black"/>
              </a:solidFill>
              <a:latin typeface="Calibri"/>
            </a:endParaRPr>
          </a:p>
        </p:txBody>
      </p:sp>
      <p:sp>
        <p:nvSpPr>
          <p:cNvPr id="3" name="Freeform 3"/>
          <p:cNvSpPr/>
          <p:nvPr/>
        </p:nvSpPr>
        <p:spPr>
          <a:xfrm>
            <a:off x="6049764" y="0"/>
            <a:ext cx="2023663" cy="685800"/>
          </a:xfrm>
          <a:custGeom>
            <a:avLst/>
            <a:gdLst/>
            <a:ahLst/>
            <a:cxnLst/>
            <a:rect l="l" t="t" r="r" b="b"/>
            <a:pathLst>
              <a:path w="3035494" h="1028700">
                <a:moveTo>
                  <a:pt x="0" y="0"/>
                </a:moveTo>
                <a:lnTo>
                  <a:pt x="3035494" y="0"/>
                </a:lnTo>
                <a:lnTo>
                  <a:pt x="3035494" y="1028700"/>
                </a:lnTo>
                <a:lnTo>
                  <a:pt x="0" y="1028700"/>
                </a:lnTo>
                <a:lnTo>
                  <a:pt x="0" y="0"/>
                </a:lnTo>
                <a:close/>
              </a:path>
            </a:pathLst>
          </a:custGeom>
          <a:blipFill>
            <a:blip r:embed="rId3"/>
            <a:stretch>
              <a:fillRect l="-4894" r="-1702"/>
            </a:stretch>
          </a:blipFill>
        </p:spPr>
        <p:txBody>
          <a:bodyPr/>
          <a:lstStyle/>
          <a:p>
            <a:pPr defTabSz="609630"/>
            <a:endParaRPr lang="en-GB" sz="1200">
              <a:solidFill>
                <a:prstClr val="black"/>
              </a:solidFill>
              <a:latin typeface="Calibri"/>
            </a:endParaRPr>
          </a:p>
        </p:txBody>
      </p:sp>
      <p:sp>
        <p:nvSpPr>
          <p:cNvPr id="4" name="Freeform 4"/>
          <p:cNvSpPr/>
          <p:nvPr/>
        </p:nvSpPr>
        <p:spPr>
          <a:xfrm>
            <a:off x="8079127" y="-380"/>
            <a:ext cx="2023663" cy="713634"/>
          </a:xfrm>
          <a:custGeom>
            <a:avLst/>
            <a:gdLst/>
            <a:ahLst/>
            <a:cxnLst/>
            <a:rect l="l" t="t" r="r" b="b"/>
            <a:pathLst>
              <a:path w="3035494" h="1070451">
                <a:moveTo>
                  <a:pt x="0" y="0"/>
                </a:moveTo>
                <a:lnTo>
                  <a:pt x="3035494" y="0"/>
                </a:lnTo>
                <a:lnTo>
                  <a:pt x="3035494" y="1070451"/>
                </a:lnTo>
                <a:lnTo>
                  <a:pt x="0" y="1070451"/>
                </a:lnTo>
                <a:lnTo>
                  <a:pt x="0" y="0"/>
                </a:lnTo>
                <a:close/>
              </a:path>
            </a:pathLst>
          </a:custGeom>
          <a:blipFill>
            <a:blip r:embed="rId4"/>
            <a:stretch>
              <a:fillRect t="-235" b="-2068"/>
            </a:stretch>
          </a:blipFill>
        </p:spPr>
        <p:txBody>
          <a:bodyPr/>
          <a:lstStyle/>
          <a:p>
            <a:pPr defTabSz="609630"/>
            <a:endParaRPr lang="en-GB" sz="1200">
              <a:solidFill>
                <a:prstClr val="black"/>
              </a:solidFill>
              <a:latin typeface="Calibri"/>
            </a:endParaRPr>
          </a:p>
        </p:txBody>
      </p:sp>
      <p:sp>
        <p:nvSpPr>
          <p:cNvPr id="5" name="Freeform 5"/>
          <p:cNvSpPr/>
          <p:nvPr/>
        </p:nvSpPr>
        <p:spPr>
          <a:xfrm>
            <a:off x="5999597" y="683716"/>
            <a:ext cx="2023663" cy="747665"/>
          </a:xfrm>
          <a:custGeom>
            <a:avLst/>
            <a:gdLst/>
            <a:ahLst/>
            <a:cxnLst/>
            <a:rect l="l" t="t" r="r" b="b"/>
            <a:pathLst>
              <a:path w="3035494" h="1121497">
                <a:moveTo>
                  <a:pt x="0" y="0"/>
                </a:moveTo>
                <a:lnTo>
                  <a:pt x="3035495" y="0"/>
                </a:lnTo>
                <a:lnTo>
                  <a:pt x="3035495" y="1121497"/>
                </a:lnTo>
                <a:lnTo>
                  <a:pt x="0" y="1121497"/>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a:off x="8073427" y="732538"/>
            <a:ext cx="2041164" cy="920521"/>
          </a:xfrm>
          <a:custGeom>
            <a:avLst/>
            <a:gdLst/>
            <a:ahLst/>
            <a:cxnLst/>
            <a:rect l="l" t="t" r="r" b="b"/>
            <a:pathLst>
              <a:path w="3061746" h="1380782">
                <a:moveTo>
                  <a:pt x="0" y="0"/>
                </a:moveTo>
                <a:lnTo>
                  <a:pt x="3061747" y="0"/>
                </a:lnTo>
                <a:lnTo>
                  <a:pt x="3061747" y="1380782"/>
                </a:lnTo>
                <a:lnTo>
                  <a:pt x="0" y="1380782"/>
                </a:lnTo>
                <a:lnTo>
                  <a:pt x="0" y="0"/>
                </a:lnTo>
                <a:close/>
              </a:path>
            </a:pathLst>
          </a:custGeom>
          <a:blipFill>
            <a:blip r:embed="rId6"/>
            <a:stretch>
              <a:fillRect l="-5230" t="-13404" b="-11820"/>
            </a:stretch>
          </a:blipFill>
        </p:spPr>
        <p:txBody>
          <a:bodyPr/>
          <a:lstStyle/>
          <a:p>
            <a:pPr defTabSz="609630"/>
            <a:endParaRPr lang="en-GB" sz="1200">
              <a:solidFill>
                <a:prstClr val="black"/>
              </a:solidFill>
              <a:latin typeface="Calibri"/>
            </a:endParaRPr>
          </a:p>
        </p:txBody>
      </p:sp>
      <p:sp>
        <p:nvSpPr>
          <p:cNvPr id="7" name="Freeform 7"/>
          <p:cNvSpPr/>
          <p:nvPr/>
        </p:nvSpPr>
        <p:spPr>
          <a:xfrm>
            <a:off x="10093845" y="9316"/>
            <a:ext cx="1974178" cy="821461"/>
          </a:xfrm>
          <a:custGeom>
            <a:avLst/>
            <a:gdLst/>
            <a:ahLst/>
            <a:cxnLst/>
            <a:rect l="l" t="t" r="r" b="b"/>
            <a:pathLst>
              <a:path w="2961267" h="1232192">
                <a:moveTo>
                  <a:pt x="0" y="0"/>
                </a:moveTo>
                <a:lnTo>
                  <a:pt x="2961268" y="0"/>
                </a:lnTo>
                <a:lnTo>
                  <a:pt x="2961268" y="1232191"/>
                </a:lnTo>
                <a:lnTo>
                  <a:pt x="0" y="1232191"/>
                </a:lnTo>
                <a:lnTo>
                  <a:pt x="0" y="0"/>
                </a:lnTo>
                <a:close/>
              </a:path>
            </a:pathLst>
          </a:custGeom>
          <a:blipFill>
            <a:blip r:embed="rId7"/>
            <a:stretch>
              <a:fillRect l="-16107" t="-12479" r="-12214" b="-10877"/>
            </a:stretch>
          </a:blipFill>
        </p:spPr>
        <p:txBody>
          <a:bodyPr/>
          <a:lstStyle/>
          <a:p>
            <a:pPr defTabSz="609630"/>
            <a:endParaRPr lang="en-GB" sz="1200">
              <a:solidFill>
                <a:prstClr val="black"/>
              </a:solidFill>
              <a:latin typeface="Calibri"/>
            </a:endParaRPr>
          </a:p>
        </p:txBody>
      </p:sp>
      <p:sp>
        <p:nvSpPr>
          <p:cNvPr id="8" name="Freeform 8"/>
          <p:cNvSpPr/>
          <p:nvPr/>
        </p:nvSpPr>
        <p:spPr>
          <a:xfrm>
            <a:off x="10120383" y="814251"/>
            <a:ext cx="1950711" cy="1286027"/>
          </a:xfrm>
          <a:custGeom>
            <a:avLst/>
            <a:gdLst/>
            <a:ahLst/>
            <a:cxnLst/>
            <a:rect l="l" t="t" r="r" b="b"/>
            <a:pathLst>
              <a:path w="2114497" h="1929040">
                <a:moveTo>
                  <a:pt x="0" y="0"/>
                </a:moveTo>
                <a:lnTo>
                  <a:pt x="2114498" y="0"/>
                </a:lnTo>
                <a:lnTo>
                  <a:pt x="2114498" y="1929041"/>
                </a:lnTo>
                <a:lnTo>
                  <a:pt x="0" y="1929041"/>
                </a:lnTo>
                <a:lnTo>
                  <a:pt x="0" y="0"/>
                </a:lnTo>
                <a:close/>
              </a:path>
            </a:pathLst>
          </a:custGeom>
          <a:blipFill>
            <a:blip r:embed="rId8"/>
            <a:stretch>
              <a:fillRect t="-4806" b="-4806"/>
            </a:stretch>
          </a:blipFill>
        </p:spPr>
        <p:txBody>
          <a:bodyPr/>
          <a:lstStyle/>
          <a:p>
            <a:pPr defTabSz="609630"/>
            <a:endParaRPr lang="en-GB" sz="1200">
              <a:solidFill>
                <a:prstClr val="black"/>
              </a:solidFill>
              <a:latin typeface="Calibri"/>
            </a:endParaRPr>
          </a:p>
        </p:txBody>
      </p:sp>
      <p:grpSp>
        <p:nvGrpSpPr>
          <p:cNvPr id="9" name="Group 9"/>
          <p:cNvGrpSpPr/>
          <p:nvPr/>
        </p:nvGrpSpPr>
        <p:grpSpPr>
          <a:xfrm>
            <a:off x="1594527" y="182099"/>
            <a:ext cx="1129393" cy="114275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99" r="-25000"/>
              </a:stretch>
            </a:blipFill>
          </p:spPr>
          <p:txBody>
            <a:bodyPr/>
            <a:lstStyle/>
            <a:p>
              <a:pPr defTabSz="609630"/>
              <a:endParaRPr lang="en-GB" sz="1200" dirty="0">
                <a:solidFill>
                  <a:prstClr val="black"/>
                </a:solidFill>
                <a:latin typeface="Calibri"/>
              </a:endParaRPr>
            </a:p>
          </p:txBody>
        </p:sp>
      </p:grpSp>
      <p:grpSp>
        <p:nvGrpSpPr>
          <p:cNvPr id="11" name="Group 11"/>
          <p:cNvGrpSpPr/>
          <p:nvPr/>
        </p:nvGrpSpPr>
        <p:grpSpPr>
          <a:xfrm>
            <a:off x="3082125" y="1"/>
            <a:ext cx="2942979" cy="1628501"/>
            <a:chOff x="0" y="0"/>
            <a:chExt cx="1265430" cy="812800"/>
          </a:xfrm>
        </p:grpSpPr>
        <p:sp>
          <p:nvSpPr>
            <p:cNvPr id="12" name="Freeform 12"/>
            <p:cNvSpPr/>
            <p:nvPr/>
          </p:nvSpPr>
          <p:spPr>
            <a:xfrm>
              <a:off x="0" y="0"/>
              <a:ext cx="1265430" cy="812800"/>
            </a:xfrm>
            <a:custGeom>
              <a:avLst/>
              <a:gdLst/>
              <a:ahLst/>
              <a:cxnLst/>
              <a:rect l="l" t="t" r="r" b="b"/>
              <a:pathLst>
                <a:path w="1265430" h="812800">
                  <a:moveTo>
                    <a:pt x="32254" y="0"/>
                  </a:moveTo>
                  <a:lnTo>
                    <a:pt x="1233175" y="0"/>
                  </a:lnTo>
                  <a:cubicBezTo>
                    <a:pt x="1250989" y="0"/>
                    <a:pt x="1265430" y="14441"/>
                    <a:pt x="1265430" y="32254"/>
                  </a:cubicBezTo>
                  <a:lnTo>
                    <a:pt x="1265430" y="780546"/>
                  </a:lnTo>
                  <a:cubicBezTo>
                    <a:pt x="1265430" y="798359"/>
                    <a:pt x="1250989" y="812800"/>
                    <a:pt x="1233175" y="812800"/>
                  </a:cubicBezTo>
                  <a:lnTo>
                    <a:pt x="32254" y="812800"/>
                  </a:lnTo>
                  <a:cubicBezTo>
                    <a:pt x="14441" y="812800"/>
                    <a:pt x="0" y="798359"/>
                    <a:pt x="0" y="780546"/>
                  </a:cubicBezTo>
                  <a:lnTo>
                    <a:pt x="0" y="32254"/>
                  </a:lnTo>
                  <a:cubicBezTo>
                    <a:pt x="0" y="14441"/>
                    <a:pt x="14441" y="0"/>
                    <a:pt x="32254" y="0"/>
                  </a:cubicBezTo>
                  <a:close/>
                </a:path>
              </a:pathLst>
            </a:custGeom>
            <a:blipFill>
              <a:blip r:embed="rId10"/>
              <a:stretch>
                <a:fillRect l="-7750" t="-659" r="-7190"/>
              </a:stretch>
            </a:blipFill>
          </p:spPr>
          <p:txBody>
            <a:bodyPr/>
            <a:lstStyle/>
            <a:p>
              <a:pPr defTabSz="609630"/>
              <a:endParaRPr lang="en-GB" sz="1200">
                <a:solidFill>
                  <a:prstClr val="black"/>
                </a:solidFill>
                <a:latin typeface="Calibri"/>
              </a:endParaRPr>
            </a:p>
          </p:txBody>
        </p:sp>
      </p:grpSp>
      <p:sp>
        <p:nvSpPr>
          <p:cNvPr id="13" name="TextBox 13"/>
          <p:cNvSpPr txBox="1"/>
          <p:nvPr/>
        </p:nvSpPr>
        <p:spPr>
          <a:xfrm>
            <a:off x="7035" y="1628502"/>
            <a:ext cx="3050431" cy="833562"/>
          </a:xfrm>
          <a:prstGeom prst="rect">
            <a:avLst/>
          </a:prstGeom>
        </p:spPr>
        <p:txBody>
          <a:bodyPr wrap="square" lIns="0" tIns="0" rIns="0" bIns="0" rtlCol="0" anchor="t">
            <a:spAutoFit/>
          </a:bodyPr>
          <a:lstStyle/>
          <a:p>
            <a:pPr algn="ctr" defTabSz="609630">
              <a:lnSpc>
                <a:spcPts val="1280"/>
              </a:lnSpc>
            </a:pPr>
            <a:r>
              <a:rPr lang="en-US" sz="1067" b="1" dirty="0">
                <a:solidFill>
                  <a:srgbClr val="000000"/>
                </a:solidFill>
                <a:latin typeface="Now 1 Bold"/>
                <a:ea typeface="Now 1 Bold"/>
                <a:cs typeface="Now 1 Bold"/>
                <a:sym typeface="Now 1 Bold"/>
              </a:rPr>
              <a:t>Prof Helen Noble &amp; Dr Trisha Forbes</a:t>
            </a:r>
          </a:p>
          <a:p>
            <a:pPr algn="ctr" defTabSz="609630">
              <a:lnSpc>
                <a:spcPts val="1280"/>
              </a:lnSpc>
            </a:pPr>
            <a:r>
              <a:rPr lang="en-US" sz="1067" b="1" dirty="0">
                <a:solidFill>
                  <a:srgbClr val="000000"/>
                </a:solidFill>
                <a:latin typeface="Now 1 Bold"/>
                <a:ea typeface="Now 1 Bold"/>
                <a:cs typeface="Now 1 Bold"/>
                <a:sym typeface="Now 1 Bold"/>
              </a:rPr>
              <a:t>School of Nursing and Midwifery,</a:t>
            </a:r>
          </a:p>
          <a:p>
            <a:pPr algn="ctr" defTabSz="609630">
              <a:lnSpc>
                <a:spcPts val="1280"/>
              </a:lnSpc>
            </a:pPr>
            <a:r>
              <a:rPr lang="en-US" sz="1067" b="1" dirty="0">
                <a:solidFill>
                  <a:srgbClr val="000000"/>
                </a:solidFill>
                <a:latin typeface="Now 1 Bold"/>
                <a:ea typeface="Now 1 Bold"/>
                <a:cs typeface="Now 1 Bold"/>
                <a:sym typeface="Now 1 Bold"/>
              </a:rPr>
              <a:t>Queen’s University Belfast</a:t>
            </a:r>
          </a:p>
          <a:p>
            <a:pPr algn="ctr" defTabSz="609630">
              <a:lnSpc>
                <a:spcPts val="1280"/>
              </a:lnSpc>
              <a:spcBef>
                <a:spcPct val="0"/>
              </a:spcBef>
            </a:pPr>
            <a:r>
              <a:rPr lang="en-US" sz="1067" b="1" dirty="0">
                <a:solidFill>
                  <a:srgbClr val="000000"/>
                </a:solidFill>
                <a:latin typeface="Now 1 Bold"/>
                <a:ea typeface="Now 1 Bold"/>
                <a:cs typeface="Now 1 Bold"/>
                <a:sym typeface="Now 1 Bold"/>
              </a:rPr>
              <a:t>trisha.forbes@qub.ac.uk</a:t>
            </a:r>
          </a:p>
          <a:p>
            <a:pPr algn="ctr" defTabSz="609630">
              <a:lnSpc>
                <a:spcPts val="1280"/>
              </a:lnSpc>
              <a:spcBef>
                <a:spcPct val="0"/>
              </a:spcBef>
            </a:pPr>
            <a:r>
              <a:rPr lang="en-US" sz="1067" b="1" dirty="0">
                <a:solidFill>
                  <a:srgbClr val="000000"/>
                </a:solidFill>
                <a:latin typeface="Now 1 Bold"/>
                <a:ea typeface="Now 1 Bold"/>
                <a:cs typeface="Now 1 Bold"/>
                <a:sym typeface="Now 1 Bold"/>
              </a:rPr>
              <a:t>Helen.noble@qub.ac.uk</a:t>
            </a:r>
          </a:p>
        </p:txBody>
      </p:sp>
      <p:sp>
        <p:nvSpPr>
          <p:cNvPr id="14" name="TextBox 14"/>
          <p:cNvSpPr txBox="1"/>
          <p:nvPr/>
        </p:nvSpPr>
        <p:spPr>
          <a:xfrm>
            <a:off x="2937864" y="1742291"/>
            <a:ext cx="7104276" cy="705321"/>
          </a:xfrm>
          <a:prstGeom prst="rect">
            <a:avLst/>
          </a:prstGeom>
        </p:spPr>
        <p:txBody>
          <a:bodyPr wrap="square" lIns="0" tIns="0" rIns="0" bIns="0" rtlCol="0" anchor="t">
            <a:spAutoFit/>
          </a:bodyPr>
          <a:lstStyle/>
          <a:p>
            <a:pPr algn="ctr" defTabSz="609630">
              <a:lnSpc>
                <a:spcPts val="1133"/>
              </a:lnSpc>
            </a:pPr>
            <a:r>
              <a:rPr lang="en-US" sz="1133" b="1" u="sng" spc="11" dirty="0">
                <a:solidFill>
                  <a:srgbClr val="000000"/>
                </a:solidFill>
                <a:latin typeface="Now 2 Bold"/>
                <a:ea typeface="Now 2 Bold"/>
                <a:cs typeface="Now 2 Bold"/>
                <a:sym typeface="Now 2 Bold"/>
              </a:rPr>
              <a:t>Objectives</a:t>
            </a:r>
          </a:p>
          <a:p>
            <a:pPr marL="228611" indent="-228611" algn="just" defTabSz="609630">
              <a:lnSpc>
                <a:spcPts val="1133"/>
              </a:lnSpc>
              <a:buFont typeface="+mj-lt"/>
              <a:buAutoNum type="arabicPeriod"/>
            </a:pPr>
            <a:r>
              <a:rPr lang="en-US" sz="1133" b="1" spc="11" dirty="0">
                <a:solidFill>
                  <a:srgbClr val="000000"/>
                </a:solidFill>
                <a:latin typeface="Now 2 Medium"/>
                <a:ea typeface="Now 2 Medium"/>
                <a:cs typeface="Now 2 Medium"/>
                <a:sym typeface="Now 2 Medium"/>
              </a:rPr>
              <a:t>Identify current provision of arts activities available for individuals with CKD internationally</a:t>
            </a:r>
          </a:p>
          <a:p>
            <a:pPr marL="228611" indent="-228611" algn="just" defTabSz="609630">
              <a:lnSpc>
                <a:spcPts val="1133"/>
              </a:lnSpc>
              <a:buFont typeface="+mj-lt"/>
              <a:buAutoNum type="arabicPeriod"/>
            </a:pPr>
            <a:r>
              <a:rPr lang="en-US" sz="1133" b="1" spc="11" dirty="0">
                <a:solidFill>
                  <a:srgbClr val="000000"/>
                </a:solidFill>
                <a:latin typeface="Now 2 Medium"/>
                <a:ea typeface="Now 2 Medium"/>
                <a:cs typeface="Now 2 Medium"/>
                <a:sym typeface="Now 2 Medium"/>
              </a:rPr>
              <a:t>Explore the experiences of renal healthcare staff and arts coordinators who provide activities in renal units</a:t>
            </a:r>
          </a:p>
          <a:p>
            <a:pPr marL="228611" indent="-228611" algn="just" defTabSz="609630">
              <a:lnSpc>
                <a:spcPts val="1133"/>
              </a:lnSpc>
              <a:buFont typeface="+mj-lt"/>
              <a:buAutoNum type="arabicPeriod"/>
            </a:pPr>
            <a:r>
              <a:rPr lang="en-US" sz="1133" b="1" spc="11" dirty="0">
                <a:solidFill>
                  <a:srgbClr val="000000"/>
                </a:solidFill>
                <a:latin typeface="Now 2 Medium"/>
                <a:ea typeface="Now 2 Medium"/>
                <a:cs typeface="Now 2 Medium"/>
                <a:sym typeface="Now 2 Medium"/>
              </a:rPr>
              <a:t>Identify recommendations for policy and practice and co-design a manifesto brief </a:t>
            </a:r>
          </a:p>
        </p:txBody>
      </p:sp>
      <p:sp>
        <p:nvSpPr>
          <p:cNvPr id="15" name="TextBox 15"/>
          <p:cNvSpPr txBox="1"/>
          <p:nvPr/>
        </p:nvSpPr>
        <p:spPr>
          <a:xfrm>
            <a:off x="116824" y="3705302"/>
            <a:ext cx="3174181" cy="1269578"/>
          </a:xfrm>
          <a:prstGeom prst="rect">
            <a:avLst/>
          </a:prstGeom>
        </p:spPr>
        <p:txBody>
          <a:bodyPr wrap="square" lIns="0" tIns="0" rIns="0" bIns="0" rtlCol="0" anchor="t">
            <a:spAutoFit/>
          </a:bodyPr>
          <a:lstStyle/>
          <a:p>
            <a:pPr algn="ctr" defTabSz="609630">
              <a:lnSpc>
                <a:spcPts val="1133"/>
              </a:lnSpc>
            </a:pPr>
            <a:r>
              <a:rPr lang="en-US" sz="1133" b="1" u="sng" spc="11" dirty="0">
                <a:solidFill>
                  <a:srgbClr val="000000"/>
                </a:solidFill>
                <a:latin typeface="Now 2 Bold"/>
                <a:ea typeface="Now 2 Bold"/>
                <a:cs typeface="Now 2 Bold"/>
                <a:sym typeface="Now 2 Bold"/>
              </a:rPr>
              <a:t>Results</a:t>
            </a:r>
          </a:p>
          <a:p>
            <a:pPr marL="190510" indent="-190510" algn="just" defTabSz="609630">
              <a:lnSpc>
                <a:spcPts val="1133"/>
              </a:lnSpc>
              <a:buFont typeface="Arial" panose="020B0604020202020204" pitchFamily="34" charset="0"/>
              <a:buChar char="•"/>
            </a:pPr>
            <a:r>
              <a:rPr lang="en-US" sz="1133" b="1" spc="11" dirty="0">
                <a:solidFill>
                  <a:srgbClr val="000000"/>
                </a:solidFill>
                <a:latin typeface="Now 2 Medium"/>
                <a:ea typeface="Now 2 Medium"/>
                <a:cs typeface="Now 2 Medium"/>
                <a:sym typeface="Now 2 Medium"/>
              </a:rPr>
              <a:t>119 survey respondents from 29 countries &amp; 16 interviewees</a:t>
            </a:r>
          </a:p>
          <a:p>
            <a:pPr marL="190510" indent="-190510" algn="just" defTabSz="609630">
              <a:lnSpc>
                <a:spcPts val="1133"/>
              </a:lnSpc>
              <a:buFont typeface="Arial" panose="020B0604020202020204" pitchFamily="34" charset="0"/>
              <a:buChar char="•"/>
            </a:pPr>
            <a:r>
              <a:rPr lang="en-US" sz="1133" b="1" spc="11" dirty="0">
                <a:solidFill>
                  <a:srgbClr val="000000"/>
                </a:solidFill>
                <a:latin typeface="Now 2 Medium"/>
                <a:ea typeface="Now 2 Medium"/>
                <a:cs typeface="Now 2 Medium"/>
                <a:sym typeface="Now 2 Medium"/>
              </a:rPr>
              <a:t>39 survey respondents (33%) indicated that arts activities are/had been available to patients in their units.</a:t>
            </a:r>
          </a:p>
          <a:p>
            <a:pPr marL="190510" indent="-190510" algn="just" defTabSz="609630">
              <a:lnSpc>
                <a:spcPts val="1133"/>
              </a:lnSpc>
              <a:buFont typeface="Arial" panose="020B0604020202020204" pitchFamily="34" charset="0"/>
              <a:buChar char="•"/>
            </a:pPr>
            <a:r>
              <a:rPr lang="en-US" sz="1133" b="1" spc="11" dirty="0">
                <a:solidFill>
                  <a:srgbClr val="000000"/>
                </a:solidFill>
                <a:latin typeface="Now 2 Medium"/>
                <a:ea typeface="Now 2 Medium"/>
                <a:cs typeface="Now 2 Medium"/>
                <a:sym typeface="Now 2 Medium"/>
              </a:rPr>
              <a:t>Types of arts activities included visual art activities, music, literature/creative writing, film, movement/dance and craft.</a:t>
            </a:r>
          </a:p>
        </p:txBody>
      </p:sp>
      <p:sp>
        <p:nvSpPr>
          <p:cNvPr id="16" name="TextBox 16"/>
          <p:cNvSpPr txBox="1"/>
          <p:nvPr/>
        </p:nvSpPr>
        <p:spPr>
          <a:xfrm>
            <a:off x="131458" y="2592618"/>
            <a:ext cx="2767046" cy="987450"/>
          </a:xfrm>
          <a:prstGeom prst="rect">
            <a:avLst/>
          </a:prstGeom>
        </p:spPr>
        <p:txBody>
          <a:bodyPr wrap="square" lIns="0" tIns="0" rIns="0" bIns="0" rtlCol="0" anchor="t">
            <a:spAutoFit/>
          </a:bodyPr>
          <a:lstStyle/>
          <a:p>
            <a:pPr algn="ctr" defTabSz="609630">
              <a:lnSpc>
                <a:spcPts val="1135"/>
              </a:lnSpc>
            </a:pPr>
            <a:r>
              <a:rPr lang="en-US" sz="1135" b="1" u="sng" spc="11" dirty="0">
                <a:solidFill>
                  <a:srgbClr val="000000"/>
                </a:solidFill>
                <a:latin typeface="Now 2 Medium"/>
                <a:ea typeface="Now 2 Medium"/>
                <a:cs typeface="Now 2 Medium"/>
                <a:sym typeface="Now 2 Medium"/>
              </a:rPr>
              <a:t>Methods</a:t>
            </a:r>
          </a:p>
          <a:p>
            <a:pPr marL="190510" indent="-190510" algn="just" defTabSz="609630">
              <a:lnSpc>
                <a:spcPts val="1135"/>
              </a:lnSpc>
              <a:buFont typeface="Arial" panose="020B0604020202020204" pitchFamily="34" charset="0"/>
              <a:buChar char="•"/>
            </a:pPr>
            <a:r>
              <a:rPr lang="en-US" sz="1135" b="1" spc="11" dirty="0">
                <a:solidFill>
                  <a:srgbClr val="000000"/>
                </a:solidFill>
                <a:latin typeface="Now 2 Medium"/>
                <a:ea typeface="Now 2 Medium"/>
                <a:cs typeface="Now 2 Medium"/>
                <a:sym typeface="Now 2 Medium"/>
              </a:rPr>
              <a:t>Multimethod approach</a:t>
            </a:r>
          </a:p>
          <a:p>
            <a:pPr marL="190510" indent="-190510" algn="just" defTabSz="609630">
              <a:lnSpc>
                <a:spcPts val="1135"/>
              </a:lnSpc>
              <a:buFont typeface="Arial" panose="020B0604020202020204" pitchFamily="34" charset="0"/>
              <a:buChar char="•"/>
            </a:pPr>
            <a:r>
              <a:rPr lang="en-US" sz="1135" b="1" spc="11" dirty="0">
                <a:solidFill>
                  <a:srgbClr val="000000"/>
                </a:solidFill>
                <a:latin typeface="Now 2 Medium"/>
                <a:ea typeface="Now 2 Medium"/>
                <a:cs typeface="Now 2 Medium"/>
                <a:sym typeface="Now 2 Medium"/>
              </a:rPr>
              <a:t>Online survey  (Jan - Nov 2023)</a:t>
            </a:r>
          </a:p>
          <a:p>
            <a:pPr marL="190510" indent="-190510" algn="just" defTabSz="609630">
              <a:lnSpc>
                <a:spcPts val="1135"/>
              </a:lnSpc>
              <a:buFont typeface="Arial" panose="020B0604020202020204" pitchFamily="34" charset="0"/>
              <a:buChar char="•"/>
            </a:pPr>
            <a:r>
              <a:rPr lang="en-US" sz="1135" b="1" spc="11" dirty="0">
                <a:solidFill>
                  <a:srgbClr val="000000"/>
                </a:solidFill>
                <a:latin typeface="Now 2 Medium"/>
                <a:ea typeface="Now 2 Medium"/>
                <a:cs typeface="Now 2 Medium"/>
                <a:sym typeface="Now 2 Medium"/>
              </a:rPr>
              <a:t>Qualitative, semi-structured interviews</a:t>
            </a:r>
          </a:p>
          <a:p>
            <a:pPr marL="190510" indent="-190510" algn="just" defTabSz="609630">
              <a:lnSpc>
                <a:spcPts val="1135"/>
              </a:lnSpc>
              <a:buFont typeface="Arial" panose="020B0604020202020204" pitchFamily="34" charset="0"/>
              <a:buChar char="•"/>
            </a:pPr>
            <a:r>
              <a:rPr lang="en-US" sz="1135" b="1" spc="11" dirty="0">
                <a:solidFill>
                  <a:srgbClr val="000000"/>
                </a:solidFill>
                <a:latin typeface="Now 2 Medium"/>
                <a:ea typeface="Now 2 Medium"/>
                <a:cs typeface="Now 2 Medium"/>
                <a:sym typeface="Now 2 Medium"/>
              </a:rPr>
              <a:t>Healthcare staff in renal </a:t>
            </a:r>
            <a:r>
              <a:rPr lang="en-US" sz="1135" b="1" spc="11" dirty="0" err="1">
                <a:solidFill>
                  <a:srgbClr val="000000"/>
                </a:solidFill>
                <a:latin typeface="Now 2 Medium"/>
                <a:ea typeface="Now 2 Medium"/>
                <a:cs typeface="Now 2 Medium"/>
                <a:sym typeface="Now 2 Medium"/>
              </a:rPr>
              <a:t>centres</a:t>
            </a:r>
            <a:r>
              <a:rPr lang="en-US" sz="1135" b="1" spc="11" dirty="0">
                <a:solidFill>
                  <a:srgbClr val="000000"/>
                </a:solidFill>
                <a:latin typeface="Now 2 Medium"/>
                <a:ea typeface="Now 2 Medium"/>
                <a:cs typeface="Now 2 Medium"/>
                <a:sym typeface="Now 2 Medium"/>
              </a:rPr>
              <a:t>/arts </a:t>
            </a:r>
            <a:r>
              <a:rPr lang="en-US" sz="1135" b="1" spc="11" dirty="0" err="1">
                <a:solidFill>
                  <a:srgbClr val="000000"/>
                </a:solidFill>
                <a:latin typeface="Now 2 Medium"/>
                <a:ea typeface="Now 2 Medium"/>
                <a:cs typeface="Now 2 Medium"/>
                <a:sym typeface="Now 2 Medium"/>
              </a:rPr>
              <a:t>organisations</a:t>
            </a:r>
            <a:endParaRPr lang="en-US" sz="1135" b="1" spc="11" dirty="0">
              <a:solidFill>
                <a:srgbClr val="000000"/>
              </a:solidFill>
              <a:latin typeface="Now 2 Medium"/>
              <a:ea typeface="Now 2 Medium"/>
              <a:cs typeface="Now 2 Medium"/>
              <a:sym typeface="Now 2 Medium"/>
            </a:endParaRPr>
          </a:p>
        </p:txBody>
      </p:sp>
      <p:sp>
        <p:nvSpPr>
          <p:cNvPr id="17" name="TextBox 17"/>
          <p:cNvSpPr txBox="1"/>
          <p:nvPr/>
        </p:nvSpPr>
        <p:spPr>
          <a:xfrm>
            <a:off x="3561602" y="2729923"/>
            <a:ext cx="2888221" cy="2257028"/>
          </a:xfrm>
          <a:prstGeom prst="rect">
            <a:avLst/>
          </a:prstGeom>
        </p:spPr>
        <p:txBody>
          <a:bodyPr lIns="0" tIns="0" rIns="0" bIns="0" rtlCol="0" anchor="t">
            <a:spAutoFit/>
          </a:bodyPr>
          <a:lstStyle/>
          <a:p>
            <a:pPr algn="just" defTabSz="609630">
              <a:lnSpc>
                <a:spcPts val="1133"/>
              </a:lnSpc>
            </a:pPr>
            <a:r>
              <a:rPr lang="en-US" sz="1133" b="1" u="sng" spc="11" dirty="0">
                <a:solidFill>
                  <a:srgbClr val="000000"/>
                </a:solidFill>
                <a:latin typeface="Now 2 Bold"/>
                <a:ea typeface="Now 2 Bold"/>
                <a:cs typeface="Now 2 Bold"/>
                <a:sym typeface="Now 2 Bold"/>
              </a:rPr>
              <a:t>Qualitative themes and subthemes</a:t>
            </a:r>
          </a:p>
          <a:p>
            <a:pPr algn="just" defTabSz="609630">
              <a:lnSpc>
                <a:spcPts val="1133"/>
              </a:lnSpc>
            </a:pPr>
            <a:r>
              <a:rPr lang="en-US" sz="1133" b="1" spc="11" dirty="0">
                <a:solidFill>
                  <a:srgbClr val="000000"/>
                </a:solidFill>
                <a:latin typeface="Now 2 Medium"/>
                <a:ea typeface="Now 2 Medium"/>
                <a:cs typeface="Now 2 Medium"/>
                <a:sym typeface="Now 2 Medium"/>
              </a:rPr>
              <a:t>(1) Positive outcomes for patients:</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Reduced boredom &amp; constructive use of time</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Patient legacies</a:t>
            </a:r>
          </a:p>
          <a:p>
            <a:pPr algn="just" defTabSz="609630">
              <a:lnSpc>
                <a:spcPts val="1133"/>
              </a:lnSpc>
            </a:pPr>
            <a:r>
              <a:rPr lang="en-US" sz="1133" b="1" spc="11" dirty="0">
                <a:solidFill>
                  <a:srgbClr val="000000"/>
                </a:solidFill>
                <a:latin typeface="Now 2 Medium"/>
                <a:ea typeface="Now 2 Medium"/>
                <a:cs typeface="Now 2 Medium"/>
                <a:sym typeface="Now 2 Medium"/>
              </a:rPr>
              <a:t>(2) Staff engagement and enthusiasm</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Staff observing positive outcomes for patients</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Staff participation in the activities</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Relationship development between staff and patients</a:t>
            </a:r>
          </a:p>
          <a:p>
            <a:pPr algn="just" defTabSz="609630">
              <a:lnSpc>
                <a:spcPts val="1133"/>
              </a:lnSpc>
            </a:pPr>
            <a:r>
              <a:rPr lang="en-US" sz="1133" b="1" spc="11" dirty="0">
                <a:solidFill>
                  <a:srgbClr val="000000"/>
                </a:solidFill>
                <a:latin typeface="Now 2 Medium"/>
                <a:ea typeface="Now 2 Medium"/>
                <a:cs typeface="Now 2 Medium"/>
                <a:sym typeface="Now 2 Medium"/>
              </a:rPr>
              <a:t>(3) Barriers to participation</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Resources – funding and staffing</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Infection control/logistics/patient fatigue</a:t>
            </a:r>
          </a:p>
          <a:p>
            <a:pPr marL="244700" lvl="1" indent="-122349" algn="just" defTabSz="609630">
              <a:lnSpc>
                <a:spcPts val="1133"/>
              </a:lnSpc>
              <a:buFont typeface="Arial"/>
              <a:buChar char="•"/>
            </a:pPr>
            <a:r>
              <a:rPr lang="en-US" sz="1133" b="1" spc="11" dirty="0">
                <a:solidFill>
                  <a:srgbClr val="000000"/>
                </a:solidFill>
                <a:latin typeface="Now 2 Medium"/>
                <a:ea typeface="Now 2 Medium"/>
                <a:cs typeface="Now 2 Medium"/>
                <a:sym typeface="Now 2 Medium"/>
              </a:rPr>
              <a:t>LMIC ‘surviving rather than thriving’</a:t>
            </a:r>
          </a:p>
        </p:txBody>
      </p:sp>
      <p:sp>
        <p:nvSpPr>
          <p:cNvPr id="18" name="TextBox 18"/>
          <p:cNvSpPr txBox="1"/>
          <p:nvPr/>
        </p:nvSpPr>
        <p:spPr>
          <a:xfrm>
            <a:off x="6613880" y="2709550"/>
            <a:ext cx="3023996" cy="2513509"/>
          </a:xfrm>
          <a:prstGeom prst="rect">
            <a:avLst/>
          </a:prstGeom>
        </p:spPr>
        <p:txBody>
          <a:bodyPr wrap="square" lIns="0" tIns="0" rIns="0" bIns="0" rtlCol="0" anchor="t">
            <a:spAutoFit/>
          </a:bodyPr>
          <a:lstStyle/>
          <a:p>
            <a:pPr defTabSz="609630">
              <a:lnSpc>
                <a:spcPts val="1360"/>
              </a:lnSpc>
            </a:pPr>
            <a:r>
              <a:rPr lang="en-US" sz="1133" b="1" u="sng" dirty="0">
                <a:solidFill>
                  <a:srgbClr val="000000"/>
                </a:solidFill>
                <a:latin typeface="Now 1 Bold"/>
                <a:ea typeface="Now 1 Bold"/>
                <a:cs typeface="Now 1 Bold"/>
                <a:sym typeface="Now 1 Bold"/>
              </a:rPr>
              <a:t>Conclusion: </a:t>
            </a:r>
          </a:p>
          <a:p>
            <a:pPr marL="244702" lvl="1" indent="-122351" defTabSz="609630">
              <a:lnSpc>
                <a:spcPts val="1360"/>
              </a:lnSpc>
              <a:buFont typeface="Arial"/>
              <a:buChar char="•"/>
            </a:pPr>
            <a:r>
              <a:rPr lang="en-US" sz="1133" b="1" dirty="0">
                <a:solidFill>
                  <a:srgbClr val="000000"/>
                </a:solidFill>
                <a:latin typeface="Now 1 Bold"/>
                <a:ea typeface="Now 1 Bold"/>
                <a:cs typeface="Now 1 Bold"/>
                <a:sym typeface="Now 1 Bold"/>
              </a:rPr>
              <a:t>Encouraging outcomes in terms of arts in healthcare. </a:t>
            </a:r>
          </a:p>
          <a:p>
            <a:pPr marL="244702" lvl="1" indent="-122351" defTabSz="609630">
              <a:lnSpc>
                <a:spcPts val="1360"/>
              </a:lnSpc>
              <a:buFont typeface="Arial"/>
              <a:buChar char="•"/>
            </a:pPr>
            <a:r>
              <a:rPr lang="en-US" sz="1133" b="1" dirty="0">
                <a:solidFill>
                  <a:srgbClr val="000000"/>
                </a:solidFill>
                <a:latin typeface="Now 1 Bold"/>
                <a:ea typeface="Now 1 Bold"/>
                <a:cs typeface="Now 1 Bold"/>
                <a:sym typeface="Now 1 Bold"/>
              </a:rPr>
              <a:t>Practitioners who adopted arts activities observed benefits of this person-</a:t>
            </a:r>
            <a:r>
              <a:rPr lang="en-US" sz="1133" b="1" dirty="0" err="1">
                <a:solidFill>
                  <a:srgbClr val="000000"/>
                </a:solidFill>
                <a:latin typeface="Now 1 Bold"/>
                <a:ea typeface="Now 1 Bold"/>
                <a:cs typeface="Now 1 Bold"/>
                <a:sym typeface="Now 1 Bold"/>
              </a:rPr>
              <a:t>centred</a:t>
            </a:r>
            <a:r>
              <a:rPr lang="en-US" sz="1133" b="1" dirty="0">
                <a:solidFill>
                  <a:srgbClr val="000000"/>
                </a:solidFill>
                <a:latin typeface="Now 1 Bold"/>
                <a:ea typeface="Now 1 Bold"/>
                <a:cs typeface="Now 1 Bold"/>
                <a:sym typeface="Now 1 Bold"/>
              </a:rPr>
              <a:t> approach in action, predominantly in terms of the positive impact on the wellbeing of individuals with kidney disease and improved relationships with staff in dialysis units.</a:t>
            </a:r>
          </a:p>
          <a:p>
            <a:pPr marL="244702" lvl="1" indent="-122351" defTabSz="609630">
              <a:lnSpc>
                <a:spcPts val="1360"/>
              </a:lnSpc>
              <a:buFont typeface="Arial"/>
              <a:buChar char="•"/>
            </a:pPr>
            <a:r>
              <a:rPr lang="en-US" sz="1133" b="1" dirty="0">
                <a:solidFill>
                  <a:srgbClr val="000000"/>
                </a:solidFill>
                <a:latin typeface="Now 1 Bold"/>
                <a:ea typeface="Now 1 Bold"/>
                <a:cs typeface="Now 1 Bold"/>
                <a:sym typeface="Now 1 Bold"/>
              </a:rPr>
              <a:t>Further attention and funding should be focused on arts activities within renal </a:t>
            </a:r>
            <a:r>
              <a:rPr lang="en-US" sz="1133" b="1" dirty="0" err="1">
                <a:solidFill>
                  <a:srgbClr val="000000"/>
                </a:solidFill>
                <a:latin typeface="Now 1 Bold"/>
                <a:ea typeface="Now 1 Bold"/>
                <a:cs typeface="Now 1 Bold"/>
                <a:sym typeface="Now 1 Bold"/>
              </a:rPr>
              <a:t>centres</a:t>
            </a:r>
            <a:r>
              <a:rPr lang="en-US" sz="1133" b="1" dirty="0">
                <a:solidFill>
                  <a:srgbClr val="000000"/>
                </a:solidFill>
                <a:latin typeface="Now 1 Bold"/>
                <a:ea typeface="Now 1 Bold"/>
                <a:cs typeface="Now 1 Bold"/>
                <a:sym typeface="Now 1 Bold"/>
              </a:rPr>
              <a:t>.</a:t>
            </a:r>
          </a:p>
          <a:p>
            <a:pPr defTabSz="609630">
              <a:lnSpc>
                <a:spcPts val="1360"/>
              </a:lnSpc>
              <a:spcBef>
                <a:spcPct val="0"/>
              </a:spcBef>
            </a:pPr>
            <a:endParaRPr lang="en-US" sz="1133" b="1" dirty="0">
              <a:solidFill>
                <a:srgbClr val="000000"/>
              </a:solidFill>
              <a:latin typeface="Now 1 Bold"/>
              <a:ea typeface="Now 1 Bold"/>
              <a:cs typeface="Now 1 Bold"/>
              <a:sym typeface="Now 1 Bold"/>
            </a:endParaRPr>
          </a:p>
        </p:txBody>
      </p:sp>
      <p:sp>
        <p:nvSpPr>
          <p:cNvPr id="19" name="TextBox 19"/>
          <p:cNvSpPr txBox="1"/>
          <p:nvPr/>
        </p:nvSpPr>
        <p:spPr>
          <a:xfrm>
            <a:off x="131458" y="5253917"/>
            <a:ext cx="9059079" cy="1615827"/>
          </a:xfrm>
          <a:prstGeom prst="rect">
            <a:avLst/>
          </a:prstGeom>
        </p:spPr>
        <p:txBody>
          <a:bodyPr wrap="square" lIns="0" tIns="0" rIns="0" bIns="0" rtlCol="0" anchor="t">
            <a:spAutoFit/>
          </a:bodyPr>
          <a:lstStyle/>
          <a:p>
            <a:pPr defTabSz="609630">
              <a:lnSpc>
                <a:spcPts val="1360"/>
              </a:lnSpc>
            </a:pPr>
            <a:r>
              <a:rPr lang="en-US" sz="1133" b="1" u="sng" dirty="0">
                <a:solidFill>
                  <a:srgbClr val="000000"/>
                </a:solidFill>
                <a:latin typeface="Now 1 Bold"/>
                <a:ea typeface="Now 1 Bold"/>
                <a:cs typeface="Now 1 Bold"/>
                <a:sym typeface="Now 1 Bold"/>
              </a:rPr>
              <a:t>Final stages:</a:t>
            </a:r>
          </a:p>
          <a:p>
            <a:pPr marL="244700" lvl="1" indent="-122349" algn="just" defTabSz="609630">
              <a:lnSpc>
                <a:spcPts val="1360"/>
              </a:lnSpc>
              <a:buFont typeface="Arial"/>
              <a:buChar char="•"/>
            </a:pPr>
            <a:r>
              <a:rPr lang="en-US" sz="1133" b="1" dirty="0">
                <a:solidFill>
                  <a:srgbClr val="000000"/>
                </a:solidFill>
                <a:latin typeface="Now 1 Bold"/>
                <a:ea typeface="Now 1 Bold"/>
                <a:cs typeface="Now 1 Bold"/>
                <a:sym typeface="Now 1 Bold"/>
              </a:rPr>
              <a:t>We co-designed and created the policy brief with Nifty Fox Creative, which was launched on 17th January 2025.</a:t>
            </a:r>
          </a:p>
          <a:p>
            <a:pPr marL="244700" lvl="1" indent="-122349" defTabSz="609630">
              <a:lnSpc>
                <a:spcPts val="1360"/>
              </a:lnSpc>
              <a:buFont typeface="Arial"/>
              <a:buChar char="•"/>
            </a:pPr>
            <a:r>
              <a:rPr lang="en-US" sz="1133" b="1" dirty="0">
                <a:solidFill>
                  <a:srgbClr val="000000"/>
                </a:solidFill>
                <a:latin typeface="Now 1 Bold"/>
                <a:ea typeface="Now 1 Bold"/>
                <a:cs typeface="Now 1 Bold"/>
                <a:sym typeface="Now 1 Bold"/>
              </a:rPr>
              <a:t>The findings of the PAINT study were published in the journal </a:t>
            </a:r>
            <a:r>
              <a:rPr lang="en-US" sz="1133" b="1" i="1" dirty="0">
                <a:solidFill>
                  <a:srgbClr val="000000"/>
                </a:solidFill>
                <a:latin typeface="Now 1 Bold"/>
                <a:ea typeface="Now 1 Bold"/>
                <a:cs typeface="Now 1 Bold"/>
                <a:sym typeface="Now 1 Bold"/>
              </a:rPr>
              <a:t>Nephron</a:t>
            </a:r>
            <a:r>
              <a:rPr lang="en-US" sz="1133" b="1" dirty="0">
                <a:solidFill>
                  <a:srgbClr val="000000"/>
                </a:solidFill>
                <a:latin typeface="Now 1 Bold"/>
                <a:ea typeface="Now 1 Bold"/>
                <a:cs typeface="Now 1 Bold"/>
                <a:sym typeface="Now 1 Bold"/>
              </a:rPr>
              <a:t> in May 2025:</a:t>
            </a:r>
          </a:p>
          <a:p>
            <a:pPr marL="549515" lvl="2" indent="-122349" defTabSz="609630">
              <a:lnSpc>
                <a:spcPts val="1360"/>
              </a:lnSpc>
              <a:buFont typeface="Arial"/>
              <a:buChar char="•"/>
            </a:pPr>
            <a:r>
              <a:rPr lang="en-GB" sz="1200" dirty="0">
                <a:solidFill>
                  <a:prstClr val="black"/>
                </a:solidFill>
                <a:latin typeface="Calibri"/>
              </a:rPr>
              <a:t>Forbes, T., Wilson, A., McKeaveney, C., Carswell, C., Bailey, C., Baxley Lee, J., Laico, M., Meaney, C., &amp; Noble, H. (2025). A multimethod international mapping exercise of arts interventions in renal units: the PAINT project. </a:t>
            </a:r>
            <a:r>
              <a:rPr lang="en-GB" sz="1200" i="1" dirty="0">
                <a:solidFill>
                  <a:prstClr val="black"/>
                </a:solidFill>
                <a:latin typeface="Calibri"/>
              </a:rPr>
              <a:t>Nephron</a:t>
            </a:r>
            <a:r>
              <a:rPr lang="en-GB" sz="1200" dirty="0">
                <a:solidFill>
                  <a:prstClr val="black"/>
                </a:solidFill>
                <a:latin typeface="Calibri"/>
              </a:rPr>
              <a:t>, </a:t>
            </a:r>
            <a:r>
              <a:rPr lang="en-GB" sz="1200" i="1" dirty="0">
                <a:solidFill>
                  <a:prstClr val="black"/>
                </a:solidFill>
                <a:latin typeface="Calibri"/>
              </a:rPr>
              <a:t>149</a:t>
            </a:r>
            <a:r>
              <a:rPr lang="en-GB" sz="1200" dirty="0">
                <a:solidFill>
                  <a:prstClr val="black"/>
                </a:solidFill>
                <a:latin typeface="Calibri"/>
              </a:rPr>
              <a:t>(5), 288–301. https://doi.org/10.1159/000542878</a:t>
            </a:r>
            <a:endParaRPr lang="en-US" sz="1133" b="1" dirty="0">
              <a:solidFill>
                <a:srgbClr val="000000"/>
              </a:solidFill>
              <a:latin typeface="Now 1 Bold"/>
              <a:ea typeface="Now 1 Bold"/>
              <a:cs typeface="Now 1 Bold"/>
              <a:sym typeface="Now 1 Bold"/>
            </a:endParaRPr>
          </a:p>
          <a:p>
            <a:pPr marL="244700" lvl="1" indent="-122349" algn="just" defTabSz="609630">
              <a:lnSpc>
                <a:spcPts val="1360"/>
              </a:lnSpc>
              <a:buFont typeface="Arial"/>
              <a:buChar char="•"/>
            </a:pPr>
            <a:r>
              <a:rPr lang="en-US" sz="1133" b="1" dirty="0">
                <a:solidFill>
                  <a:srgbClr val="000000"/>
                </a:solidFill>
                <a:latin typeface="Now 1 Bold"/>
                <a:ea typeface="Now 1 Bold"/>
                <a:cs typeface="Now 1 Bold"/>
                <a:sym typeface="Now 1 Bold"/>
              </a:rPr>
              <a:t>Trisha delivered an oral presentation on the PAINT Project at the European Dialysis and Transplantation Nursing Association Conference in September 2025 in Athens, with thanks to the Dr Jennifer McCaughan bursary from NIKRF.</a:t>
            </a:r>
          </a:p>
          <a:p>
            <a:pPr algn="just" defTabSz="609630">
              <a:lnSpc>
                <a:spcPts val="1360"/>
              </a:lnSpc>
              <a:spcBef>
                <a:spcPct val="0"/>
              </a:spcBef>
            </a:pPr>
            <a:endParaRPr lang="en-US" sz="1133" b="1" dirty="0">
              <a:solidFill>
                <a:srgbClr val="000000"/>
              </a:solidFill>
              <a:latin typeface="Now 1 Bold"/>
              <a:ea typeface="Now 1 Bold"/>
              <a:cs typeface="Now 1 Bold"/>
              <a:sym typeface="Now 1 Bold"/>
            </a:endParaRPr>
          </a:p>
        </p:txBody>
      </p:sp>
      <p:pic>
        <p:nvPicPr>
          <p:cNvPr id="28" name="Picture 27" descr="A person wearing glasses smiling&amp;#xA;&amp;#xA;Description automatically generated">
            <a:extLst>
              <a:ext uri="{FF2B5EF4-FFF2-40B4-BE49-F238E27FC236}">
                <a16:creationId xmlns:a16="http://schemas.microsoft.com/office/drawing/2014/main" id="{1A39212F-224C-ABFD-DE56-542C10E8A664}"/>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6480"/>
                    </a14:imgEffect>
                  </a14:imgLayer>
                </a14:imgProps>
              </a:ext>
              <a:ext uri="{28A0092B-C50C-407E-A947-70E740481C1C}">
                <a14:useLocalDpi xmlns:a14="http://schemas.microsoft.com/office/drawing/2010/main" val="0"/>
              </a:ext>
            </a:extLst>
          </a:blip>
          <a:stretch>
            <a:fillRect/>
          </a:stretch>
        </p:blipFill>
        <p:spPr>
          <a:xfrm>
            <a:off x="116944" y="143963"/>
            <a:ext cx="1264018" cy="1373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8341A74E-312C-7715-E2B0-98E78180609E}"/>
              </a:ext>
            </a:extLst>
          </p:cNvPr>
          <p:cNvPicPr>
            <a:picLocks noChangeAspect="1"/>
          </p:cNvPicPr>
          <p:nvPr/>
        </p:nvPicPr>
        <p:blipFill>
          <a:blip r:embed="rId13"/>
          <a:stretch>
            <a:fillRect/>
          </a:stretch>
        </p:blipFill>
        <p:spPr>
          <a:xfrm>
            <a:off x="9176023" y="4941542"/>
            <a:ext cx="3023996" cy="1648721"/>
          </a:xfrm>
          <a:prstGeom prst="rect">
            <a:avLst/>
          </a:prstGeom>
        </p:spPr>
      </p:pic>
    </p:spTree>
    <p:extLst>
      <p:ext uri="{BB962C8B-B14F-4D97-AF65-F5344CB8AC3E}">
        <p14:creationId xmlns:p14="http://schemas.microsoft.com/office/powerpoint/2010/main" val="2605690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A06447A5-F954-8041-94FD-D5DB13565BA9}"/>
              </a:ext>
            </a:extLst>
          </p:cNvPr>
          <p:cNvSpPr/>
          <p:nvPr/>
        </p:nvSpPr>
        <p:spPr>
          <a:xfrm>
            <a:off x="2452637" y="1230594"/>
            <a:ext cx="2632110" cy="4383993"/>
          </a:xfrm>
          <a:prstGeom prst="rect">
            <a:avLst/>
          </a:prstGeom>
          <a:solidFill>
            <a:schemeClr val="accent5">
              <a:lumMod val="40000"/>
              <a:lumOff val="6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ángulo 13">
            <a:extLst>
              <a:ext uri="{FF2B5EF4-FFF2-40B4-BE49-F238E27FC236}">
                <a16:creationId xmlns:a16="http://schemas.microsoft.com/office/drawing/2014/main" id="{0B938BE4-61E3-104B-A096-9DED49A02FA3}"/>
              </a:ext>
            </a:extLst>
          </p:cNvPr>
          <p:cNvSpPr/>
          <p:nvPr/>
        </p:nvSpPr>
        <p:spPr>
          <a:xfrm>
            <a:off x="85456" y="1230594"/>
            <a:ext cx="2281725" cy="4383993"/>
          </a:xfrm>
          <a:prstGeom prst="rect">
            <a:avLst/>
          </a:prstGeom>
          <a:solidFill>
            <a:schemeClr val="accent5">
              <a:lumMod val="20000"/>
              <a:lumOff val="8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42A93457-0EEF-3E4F-87F6-21F889685267}"/>
              </a:ext>
            </a:extLst>
          </p:cNvPr>
          <p:cNvSpPr txBox="1"/>
          <p:nvPr/>
        </p:nvSpPr>
        <p:spPr>
          <a:xfrm>
            <a:off x="118591" y="51887"/>
            <a:ext cx="73969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white"/>
                </a:solidFill>
                <a:effectLst/>
                <a:uLnTx/>
                <a:uFillTx/>
                <a:latin typeface="Calibri"/>
                <a:ea typeface="+mn-ea"/>
                <a:cs typeface="+mn-cs"/>
              </a:rPr>
              <a:t>Individual traits contribute to variations in international kidney biopsy practice </a:t>
            </a:r>
            <a:endParaRPr kumimoji="0" lang="es-MX"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5">
            <a:extLst>
              <a:ext uri="{FF2B5EF4-FFF2-40B4-BE49-F238E27FC236}">
                <a16:creationId xmlns:a16="http://schemas.microsoft.com/office/drawing/2014/main" id="{C56F26D9-58DD-6D4A-A369-F3DB398021B6}"/>
              </a:ext>
            </a:extLst>
          </p:cNvPr>
          <p:cNvSpPr txBox="1"/>
          <p:nvPr/>
        </p:nvSpPr>
        <p:spPr>
          <a:xfrm>
            <a:off x="2517371" y="1269470"/>
            <a:ext cx="1560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Methods</a:t>
            </a:r>
            <a:endParaRPr kumimoji="0" lang="ro-RO"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6">
            <a:extLst>
              <a:ext uri="{FF2B5EF4-FFF2-40B4-BE49-F238E27FC236}">
                <a16:creationId xmlns:a16="http://schemas.microsoft.com/office/drawing/2014/main" id="{78CD1E5B-3926-A945-B6AE-6FC62EC5C36C}"/>
              </a:ext>
            </a:extLst>
          </p:cNvPr>
          <p:cNvSpPr txBox="1"/>
          <p:nvPr/>
        </p:nvSpPr>
        <p:spPr>
          <a:xfrm>
            <a:off x="5232739" y="1269470"/>
            <a:ext cx="15605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Findings</a:t>
            </a:r>
            <a:endParaRPr kumimoji="0" lang="ro-RO" sz="1600" b="1" i="1"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7">
            <a:extLst>
              <a:ext uri="{FF2B5EF4-FFF2-40B4-BE49-F238E27FC236}">
                <a16:creationId xmlns:a16="http://schemas.microsoft.com/office/drawing/2014/main" id="{8E6EF4BD-F118-6D47-AD4B-2E1D16B35CBB}"/>
              </a:ext>
            </a:extLst>
          </p:cNvPr>
          <p:cNvSpPr txBox="1"/>
          <p:nvPr/>
        </p:nvSpPr>
        <p:spPr>
          <a:xfrm>
            <a:off x="-18461" y="1269470"/>
            <a:ext cx="2242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Introduction</a:t>
            </a:r>
            <a:endParaRPr kumimoji="0" lang="ro-RO"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384C830D-0EFD-7044-BD5C-C2F22187B7C5}"/>
              </a:ext>
            </a:extLst>
          </p:cNvPr>
          <p:cNvSpPr txBox="1"/>
          <p:nvPr/>
        </p:nvSpPr>
        <p:spPr>
          <a:xfrm>
            <a:off x="4341265" y="5659329"/>
            <a:ext cx="77595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a:noFill/>
                </a:ln>
                <a:solidFill>
                  <a:prstClr val="white"/>
                </a:solidFill>
                <a:effectLst/>
                <a:uLnTx/>
                <a:uFillTx/>
                <a:latin typeface="Calibri"/>
                <a:ea typeface="+mn-ea"/>
                <a:cs typeface="+mn-cs"/>
              </a:rPr>
              <a:t>CONCLUSION: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Significant</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variation</a:t>
            </a:r>
            <a:r>
              <a:rPr kumimoji="0" lang="es-MX" sz="2200" b="0" i="1" u="none" strike="noStrike" kern="1200" cap="none" spc="0" normalizeH="0" baseline="0" noProof="0" dirty="0">
                <a:ln>
                  <a:noFill/>
                </a:ln>
                <a:solidFill>
                  <a:prstClr val="white"/>
                </a:solidFill>
                <a:effectLst/>
                <a:uLnTx/>
                <a:uFillTx/>
                <a:latin typeface="Calibri"/>
                <a:ea typeface="+mn-ea"/>
                <a:cs typeface="+mn-cs"/>
              </a:rPr>
              <a:t> in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practice</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patterns</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within</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countries</a:t>
            </a:r>
            <a:r>
              <a:rPr kumimoji="0" lang="es-MX" sz="2200" b="0" i="1" u="none" strike="noStrike" kern="1200" cap="none" spc="0" normalizeH="0" baseline="0" noProof="0" dirty="0">
                <a:ln>
                  <a:noFill/>
                </a:ln>
                <a:solidFill>
                  <a:prstClr val="white"/>
                </a:solidFill>
                <a:effectLst/>
                <a:uLnTx/>
                <a:uFillTx/>
                <a:latin typeface="Calibri"/>
                <a:ea typeface="+mn-ea"/>
                <a:cs typeface="+mn-cs"/>
              </a:rPr>
              <a:t> and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across</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the</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r>
              <a:rPr kumimoji="0" lang="es-MX" sz="2200" b="0" i="1" u="none" strike="noStrike" kern="1200" cap="none" spc="0" normalizeH="0" baseline="0" noProof="0" dirty="0" err="1">
                <a:ln>
                  <a:noFill/>
                </a:ln>
                <a:solidFill>
                  <a:prstClr val="white"/>
                </a:solidFill>
                <a:effectLst/>
                <a:uLnTx/>
                <a:uFillTx/>
                <a:latin typeface="Calibri"/>
                <a:ea typeface="+mn-ea"/>
                <a:cs typeface="+mn-cs"/>
              </a:rPr>
              <a:t>world</a:t>
            </a:r>
            <a:r>
              <a:rPr kumimoji="0" lang="es-MX" sz="2200" b="0" i="1" u="none" strike="noStrike" kern="1200" cap="none" spc="0" normalizeH="0" baseline="0" noProof="0" dirty="0">
                <a:ln>
                  <a:noFill/>
                </a:ln>
                <a:solidFill>
                  <a:prstClr val="white"/>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ECA3913B-A00D-0209-E331-D541A96A787B}"/>
              </a:ext>
            </a:extLst>
          </p:cNvPr>
          <p:cNvPicPr>
            <a:picLocks noChangeAspect="1"/>
          </p:cNvPicPr>
          <p:nvPr/>
        </p:nvPicPr>
        <p:blipFill>
          <a:blip r:embed="rId3"/>
          <a:stretch>
            <a:fillRect/>
          </a:stretch>
        </p:blipFill>
        <p:spPr>
          <a:xfrm>
            <a:off x="314820" y="1766198"/>
            <a:ext cx="1255303" cy="1255303"/>
          </a:xfrm>
          <a:prstGeom prst="rect">
            <a:avLst/>
          </a:prstGeom>
        </p:spPr>
      </p:pic>
      <p:pic>
        <p:nvPicPr>
          <p:cNvPr id="6" name="Picture 5">
            <a:extLst>
              <a:ext uri="{FF2B5EF4-FFF2-40B4-BE49-F238E27FC236}">
                <a16:creationId xmlns:a16="http://schemas.microsoft.com/office/drawing/2014/main" id="{C6BAA10A-3859-F536-73D0-A5A5999DDF77}"/>
              </a:ext>
            </a:extLst>
          </p:cNvPr>
          <p:cNvPicPr>
            <a:picLocks noChangeAspect="1"/>
          </p:cNvPicPr>
          <p:nvPr/>
        </p:nvPicPr>
        <p:blipFill>
          <a:blip r:embed="rId4"/>
          <a:stretch>
            <a:fillRect/>
          </a:stretch>
        </p:blipFill>
        <p:spPr>
          <a:xfrm rot="20275172" flipH="1">
            <a:off x="1306514" y="2595004"/>
            <a:ext cx="724406" cy="724406"/>
          </a:xfrm>
          <a:prstGeom prst="rect">
            <a:avLst/>
          </a:prstGeom>
        </p:spPr>
      </p:pic>
      <p:pic>
        <p:nvPicPr>
          <p:cNvPr id="28" name="Graphic 27" descr="Connections with solid fill">
            <a:extLst>
              <a:ext uri="{FF2B5EF4-FFF2-40B4-BE49-F238E27FC236}">
                <a16:creationId xmlns:a16="http://schemas.microsoft.com/office/drawing/2014/main" id="{425480A8-9562-10A0-416F-2BD9EFDF455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841329" y="4349032"/>
            <a:ext cx="1210568" cy="1210568"/>
          </a:xfrm>
          <a:prstGeom prst="rect">
            <a:avLst/>
          </a:prstGeom>
        </p:spPr>
      </p:pic>
      <p:pic>
        <p:nvPicPr>
          <p:cNvPr id="32" name="Graphic 31" descr="Email with solid fill">
            <a:extLst>
              <a:ext uri="{FF2B5EF4-FFF2-40B4-BE49-F238E27FC236}">
                <a16:creationId xmlns:a16="http://schemas.microsoft.com/office/drawing/2014/main" id="{092A309A-4A49-5CA0-F274-244C8FF8B55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55132" y="4383770"/>
            <a:ext cx="1083380" cy="1083380"/>
          </a:xfrm>
          <a:prstGeom prst="rect">
            <a:avLst/>
          </a:prstGeom>
        </p:spPr>
      </p:pic>
      <p:pic>
        <p:nvPicPr>
          <p:cNvPr id="34" name="Graphic 33" descr="Male with solid fill">
            <a:extLst>
              <a:ext uri="{FF2B5EF4-FFF2-40B4-BE49-F238E27FC236}">
                <a16:creationId xmlns:a16="http://schemas.microsoft.com/office/drawing/2014/main" id="{FD7C30EB-9879-1F1B-8BDC-654AF42357F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792270" y="4111511"/>
            <a:ext cx="679070" cy="679070"/>
          </a:xfrm>
          <a:prstGeom prst="rect">
            <a:avLst/>
          </a:prstGeom>
        </p:spPr>
      </p:pic>
      <p:pic>
        <p:nvPicPr>
          <p:cNvPr id="36" name="Graphic 35" descr="Doctor male with solid fill">
            <a:extLst>
              <a:ext uri="{FF2B5EF4-FFF2-40B4-BE49-F238E27FC236}">
                <a16:creationId xmlns:a16="http://schemas.microsoft.com/office/drawing/2014/main" id="{7574DE34-77A9-5405-8F10-3EBBF94421A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345325" y="4025794"/>
            <a:ext cx="802481" cy="802481"/>
          </a:xfrm>
          <a:prstGeom prst="rect">
            <a:avLst/>
          </a:prstGeom>
        </p:spPr>
      </p:pic>
      <p:grpSp>
        <p:nvGrpSpPr>
          <p:cNvPr id="43" name="Group 42">
            <a:extLst>
              <a:ext uri="{FF2B5EF4-FFF2-40B4-BE49-F238E27FC236}">
                <a16:creationId xmlns:a16="http://schemas.microsoft.com/office/drawing/2014/main" id="{F9563C56-EAFE-89FF-28BC-E015087B0743}"/>
              </a:ext>
            </a:extLst>
          </p:cNvPr>
          <p:cNvGrpSpPr/>
          <p:nvPr/>
        </p:nvGrpSpPr>
        <p:grpSpPr>
          <a:xfrm>
            <a:off x="11272117" y="4976985"/>
            <a:ext cx="578102" cy="698783"/>
            <a:chOff x="7313878" y="2646857"/>
            <a:chExt cx="1106474" cy="1307409"/>
          </a:xfrm>
        </p:grpSpPr>
        <p:pic>
          <p:nvPicPr>
            <p:cNvPr id="44" name="Picture 43">
              <a:extLst>
                <a:ext uri="{FF2B5EF4-FFF2-40B4-BE49-F238E27FC236}">
                  <a16:creationId xmlns:a16="http://schemas.microsoft.com/office/drawing/2014/main" id="{67F98849-10A8-7C14-38A3-5F3DA1B481BA}"/>
                </a:ext>
              </a:extLst>
            </p:cNvPr>
            <p:cNvPicPr>
              <a:picLocks noChangeAspect="1"/>
            </p:cNvPicPr>
            <p:nvPr/>
          </p:nvPicPr>
          <p:blipFill>
            <a:blip r:embed="rId3"/>
            <a:stretch>
              <a:fillRect/>
            </a:stretch>
          </p:blipFill>
          <p:spPr>
            <a:xfrm>
              <a:off x="7313878" y="2646857"/>
              <a:ext cx="970193" cy="970193"/>
            </a:xfrm>
            <a:prstGeom prst="rect">
              <a:avLst/>
            </a:prstGeom>
          </p:spPr>
        </p:pic>
        <p:pic>
          <p:nvPicPr>
            <p:cNvPr id="45" name="Picture 44">
              <a:extLst>
                <a:ext uri="{FF2B5EF4-FFF2-40B4-BE49-F238E27FC236}">
                  <a16:creationId xmlns:a16="http://schemas.microsoft.com/office/drawing/2014/main" id="{AAA0903A-057B-BB34-CE6E-FA2BA80E59B8}"/>
                </a:ext>
              </a:extLst>
            </p:cNvPr>
            <p:cNvPicPr>
              <a:picLocks noChangeAspect="1"/>
            </p:cNvPicPr>
            <p:nvPr/>
          </p:nvPicPr>
          <p:blipFill>
            <a:blip r:embed="rId4"/>
            <a:stretch>
              <a:fillRect/>
            </a:stretch>
          </p:blipFill>
          <p:spPr>
            <a:xfrm flipH="1">
              <a:off x="7895940" y="3429854"/>
              <a:ext cx="524412" cy="524412"/>
            </a:xfrm>
            <a:prstGeom prst="rect">
              <a:avLst/>
            </a:prstGeom>
          </p:spPr>
        </p:pic>
      </p:grpSp>
      <p:grpSp>
        <p:nvGrpSpPr>
          <p:cNvPr id="46" name="Group 45">
            <a:extLst>
              <a:ext uri="{FF2B5EF4-FFF2-40B4-BE49-F238E27FC236}">
                <a16:creationId xmlns:a16="http://schemas.microsoft.com/office/drawing/2014/main" id="{A936F52E-41A0-2A8E-598E-4870C7E0D6EB}"/>
              </a:ext>
            </a:extLst>
          </p:cNvPr>
          <p:cNvGrpSpPr/>
          <p:nvPr/>
        </p:nvGrpSpPr>
        <p:grpSpPr>
          <a:xfrm>
            <a:off x="11622581" y="4968668"/>
            <a:ext cx="578102" cy="698783"/>
            <a:chOff x="7313878" y="2646857"/>
            <a:chExt cx="1106474" cy="1307409"/>
          </a:xfrm>
        </p:grpSpPr>
        <p:pic>
          <p:nvPicPr>
            <p:cNvPr id="47" name="Picture 46">
              <a:extLst>
                <a:ext uri="{FF2B5EF4-FFF2-40B4-BE49-F238E27FC236}">
                  <a16:creationId xmlns:a16="http://schemas.microsoft.com/office/drawing/2014/main" id="{9A280054-A66F-3203-4F4C-5C125DCF658B}"/>
                </a:ext>
              </a:extLst>
            </p:cNvPr>
            <p:cNvPicPr>
              <a:picLocks noChangeAspect="1"/>
            </p:cNvPicPr>
            <p:nvPr/>
          </p:nvPicPr>
          <p:blipFill>
            <a:blip r:embed="rId3"/>
            <a:stretch>
              <a:fillRect/>
            </a:stretch>
          </p:blipFill>
          <p:spPr>
            <a:xfrm>
              <a:off x="7313878" y="2646857"/>
              <a:ext cx="970193" cy="970193"/>
            </a:xfrm>
            <a:prstGeom prst="rect">
              <a:avLst/>
            </a:prstGeom>
          </p:spPr>
        </p:pic>
        <p:pic>
          <p:nvPicPr>
            <p:cNvPr id="48" name="Picture 47">
              <a:extLst>
                <a:ext uri="{FF2B5EF4-FFF2-40B4-BE49-F238E27FC236}">
                  <a16:creationId xmlns:a16="http://schemas.microsoft.com/office/drawing/2014/main" id="{3F66E17E-1D2E-5670-ACDC-AD932C2994AD}"/>
                </a:ext>
              </a:extLst>
            </p:cNvPr>
            <p:cNvPicPr>
              <a:picLocks noChangeAspect="1"/>
            </p:cNvPicPr>
            <p:nvPr/>
          </p:nvPicPr>
          <p:blipFill>
            <a:blip r:embed="rId4"/>
            <a:stretch>
              <a:fillRect/>
            </a:stretch>
          </p:blipFill>
          <p:spPr>
            <a:xfrm flipH="1">
              <a:off x="7895940" y="3429854"/>
              <a:ext cx="524412" cy="524412"/>
            </a:xfrm>
            <a:prstGeom prst="rect">
              <a:avLst/>
            </a:prstGeom>
          </p:spPr>
        </p:pic>
      </p:grpSp>
      <p:grpSp>
        <p:nvGrpSpPr>
          <p:cNvPr id="49" name="Group 48">
            <a:extLst>
              <a:ext uri="{FF2B5EF4-FFF2-40B4-BE49-F238E27FC236}">
                <a16:creationId xmlns:a16="http://schemas.microsoft.com/office/drawing/2014/main" id="{CE050011-8813-3689-02D5-910CD57DB7DC}"/>
              </a:ext>
            </a:extLst>
          </p:cNvPr>
          <p:cNvGrpSpPr/>
          <p:nvPr/>
        </p:nvGrpSpPr>
        <p:grpSpPr>
          <a:xfrm>
            <a:off x="10924288" y="4976985"/>
            <a:ext cx="578102" cy="698783"/>
            <a:chOff x="7313878" y="2646857"/>
            <a:chExt cx="1106474" cy="1307409"/>
          </a:xfrm>
        </p:grpSpPr>
        <p:pic>
          <p:nvPicPr>
            <p:cNvPr id="50" name="Picture 49">
              <a:extLst>
                <a:ext uri="{FF2B5EF4-FFF2-40B4-BE49-F238E27FC236}">
                  <a16:creationId xmlns:a16="http://schemas.microsoft.com/office/drawing/2014/main" id="{43D8181E-0945-F3DE-BCBE-D45412F106CB}"/>
                </a:ext>
              </a:extLst>
            </p:cNvPr>
            <p:cNvPicPr>
              <a:picLocks noChangeAspect="1"/>
            </p:cNvPicPr>
            <p:nvPr/>
          </p:nvPicPr>
          <p:blipFill>
            <a:blip r:embed="rId3"/>
            <a:stretch>
              <a:fillRect/>
            </a:stretch>
          </p:blipFill>
          <p:spPr>
            <a:xfrm>
              <a:off x="7313878" y="2646857"/>
              <a:ext cx="970193" cy="970193"/>
            </a:xfrm>
            <a:prstGeom prst="rect">
              <a:avLst/>
            </a:prstGeom>
          </p:spPr>
        </p:pic>
        <p:pic>
          <p:nvPicPr>
            <p:cNvPr id="51" name="Picture 50">
              <a:extLst>
                <a:ext uri="{FF2B5EF4-FFF2-40B4-BE49-F238E27FC236}">
                  <a16:creationId xmlns:a16="http://schemas.microsoft.com/office/drawing/2014/main" id="{5D2ACB78-DEFF-13BC-D8E4-C93B28FF81E4}"/>
                </a:ext>
              </a:extLst>
            </p:cNvPr>
            <p:cNvPicPr>
              <a:picLocks noChangeAspect="1"/>
            </p:cNvPicPr>
            <p:nvPr/>
          </p:nvPicPr>
          <p:blipFill>
            <a:blip r:embed="rId4"/>
            <a:stretch>
              <a:fillRect/>
            </a:stretch>
          </p:blipFill>
          <p:spPr>
            <a:xfrm flipH="1">
              <a:off x="7895940" y="3429854"/>
              <a:ext cx="524412" cy="524412"/>
            </a:xfrm>
            <a:prstGeom prst="rect">
              <a:avLst/>
            </a:prstGeom>
          </p:spPr>
        </p:pic>
      </p:grpSp>
      <p:pic>
        <p:nvPicPr>
          <p:cNvPr id="59" name="Graphic 58" descr="Checkmark with solid fill">
            <a:extLst>
              <a:ext uri="{FF2B5EF4-FFF2-40B4-BE49-F238E27FC236}">
                <a16:creationId xmlns:a16="http://schemas.microsoft.com/office/drawing/2014/main" id="{0FED1DB1-18AC-15CE-2D26-1A59B56582C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515571" y="3902430"/>
            <a:ext cx="914400" cy="914400"/>
          </a:xfrm>
          <a:prstGeom prst="rect">
            <a:avLst/>
          </a:prstGeom>
        </p:spPr>
      </p:pic>
      <p:pic>
        <p:nvPicPr>
          <p:cNvPr id="61" name="Graphic 60" descr="Close with solid fill">
            <a:extLst>
              <a:ext uri="{FF2B5EF4-FFF2-40B4-BE49-F238E27FC236}">
                <a16:creationId xmlns:a16="http://schemas.microsoft.com/office/drawing/2014/main" id="{E22CD33F-58FE-00D4-1EF0-F94C73356A7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437493" y="4842796"/>
            <a:ext cx="914400" cy="914400"/>
          </a:xfrm>
          <a:prstGeom prst="rect">
            <a:avLst/>
          </a:prstGeom>
        </p:spPr>
      </p:pic>
      <p:pic>
        <p:nvPicPr>
          <p:cNvPr id="63" name="Graphic 62" descr="Checklist with solid fill">
            <a:extLst>
              <a:ext uri="{FF2B5EF4-FFF2-40B4-BE49-F238E27FC236}">
                <a16:creationId xmlns:a16="http://schemas.microsoft.com/office/drawing/2014/main" id="{503334CB-945C-3E8A-A3C9-D9F02003841B}"/>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09423" y="1822527"/>
            <a:ext cx="1318537" cy="1318537"/>
          </a:xfrm>
          <a:prstGeom prst="rect">
            <a:avLst/>
          </a:prstGeom>
        </p:spPr>
      </p:pic>
      <p:sp>
        <p:nvSpPr>
          <p:cNvPr id="1024" name="TextBox 15">
            <a:extLst>
              <a:ext uri="{FF2B5EF4-FFF2-40B4-BE49-F238E27FC236}">
                <a16:creationId xmlns:a16="http://schemas.microsoft.com/office/drawing/2014/main" id="{F1BE562F-6EEE-4AB3-5FEA-AA32BD026936}"/>
              </a:ext>
            </a:extLst>
          </p:cNvPr>
          <p:cNvSpPr txBox="1"/>
          <p:nvPr/>
        </p:nvSpPr>
        <p:spPr>
          <a:xfrm>
            <a:off x="5106813" y="1263300"/>
            <a:ext cx="1560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Results</a:t>
            </a:r>
            <a:endParaRPr kumimoji="0" lang="ro-RO" sz="20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Graphic 1026" descr="Doctor male with solid fill">
            <a:extLst>
              <a:ext uri="{FF2B5EF4-FFF2-40B4-BE49-F238E27FC236}">
                <a16:creationId xmlns:a16="http://schemas.microsoft.com/office/drawing/2014/main" id="{62084BDC-53A1-BE74-8319-7008CCA9446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5784" y="4552749"/>
            <a:ext cx="1035781" cy="1035781"/>
          </a:xfrm>
          <a:prstGeom prst="rect">
            <a:avLst/>
          </a:prstGeom>
        </p:spPr>
      </p:pic>
      <p:pic>
        <p:nvPicPr>
          <p:cNvPr id="1030" name="Graphic 1029" descr="Doctor female with solid fill">
            <a:extLst>
              <a:ext uri="{FF2B5EF4-FFF2-40B4-BE49-F238E27FC236}">
                <a16:creationId xmlns:a16="http://schemas.microsoft.com/office/drawing/2014/main" id="{B3D5BC09-CE44-034C-B4BC-ACBFF93F3F3E}"/>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051529" y="4552749"/>
            <a:ext cx="1037188" cy="1037188"/>
          </a:xfrm>
          <a:prstGeom prst="rect">
            <a:avLst/>
          </a:prstGeom>
        </p:spPr>
      </p:pic>
      <p:grpSp>
        <p:nvGrpSpPr>
          <p:cNvPr id="4" name="Group 3">
            <a:extLst>
              <a:ext uri="{FF2B5EF4-FFF2-40B4-BE49-F238E27FC236}">
                <a16:creationId xmlns:a16="http://schemas.microsoft.com/office/drawing/2014/main" id="{0A6FFD51-4A6E-52F3-99F1-A3A9605B5A0B}"/>
              </a:ext>
            </a:extLst>
          </p:cNvPr>
          <p:cNvGrpSpPr/>
          <p:nvPr/>
        </p:nvGrpSpPr>
        <p:grpSpPr>
          <a:xfrm>
            <a:off x="6783856" y="4901917"/>
            <a:ext cx="686613" cy="686613"/>
            <a:chOff x="6783856" y="4901917"/>
            <a:chExt cx="686613" cy="686613"/>
          </a:xfrm>
        </p:grpSpPr>
        <p:pic>
          <p:nvPicPr>
            <p:cNvPr id="1031" name="Picture 1030">
              <a:extLst>
                <a:ext uri="{FF2B5EF4-FFF2-40B4-BE49-F238E27FC236}">
                  <a16:creationId xmlns:a16="http://schemas.microsoft.com/office/drawing/2014/main" id="{8EA9F2DB-5478-34D8-7561-B94D0B85A18B}"/>
                </a:ext>
              </a:extLst>
            </p:cNvPr>
            <p:cNvPicPr>
              <a:picLocks noChangeAspect="1"/>
            </p:cNvPicPr>
            <p:nvPr/>
          </p:nvPicPr>
          <p:blipFill>
            <a:blip r:embed="rId3">
              <a:lum bright="70000" contrast="-70000"/>
            </a:blip>
            <a:stretch>
              <a:fillRect/>
            </a:stretch>
          </p:blipFill>
          <p:spPr>
            <a:xfrm>
              <a:off x="6783856" y="4901917"/>
              <a:ext cx="686613" cy="686613"/>
            </a:xfrm>
            <a:prstGeom prst="rect">
              <a:avLst/>
            </a:prstGeom>
          </p:spPr>
        </p:pic>
        <p:pic>
          <p:nvPicPr>
            <p:cNvPr id="1032" name="Picture 1031">
              <a:extLst>
                <a:ext uri="{FF2B5EF4-FFF2-40B4-BE49-F238E27FC236}">
                  <a16:creationId xmlns:a16="http://schemas.microsoft.com/office/drawing/2014/main" id="{71B68E70-B1EA-3CBE-6074-D291FB1AAADF}"/>
                </a:ext>
              </a:extLst>
            </p:cNvPr>
            <p:cNvPicPr>
              <a:picLocks noChangeAspect="1"/>
            </p:cNvPicPr>
            <p:nvPr/>
          </p:nvPicPr>
          <p:blipFill>
            <a:blip r:embed="rId3"/>
            <a:stretch>
              <a:fillRect/>
            </a:stretch>
          </p:blipFill>
          <p:spPr>
            <a:xfrm>
              <a:off x="6861343" y="5098903"/>
              <a:ext cx="489627" cy="489627"/>
            </a:xfrm>
            <a:prstGeom prst="rect">
              <a:avLst/>
            </a:prstGeom>
          </p:spPr>
        </p:pic>
      </p:grpSp>
      <p:sp>
        <p:nvSpPr>
          <p:cNvPr id="1034" name="TextBox 17">
            <a:extLst>
              <a:ext uri="{FF2B5EF4-FFF2-40B4-BE49-F238E27FC236}">
                <a16:creationId xmlns:a16="http://schemas.microsoft.com/office/drawing/2014/main" id="{282BABE3-949A-C6D5-A723-17BBF03213AD}"/>
              </a:ext>
            </a:extLst>
          </p:cNvPr>
          <p:cNvSpPr txBox="1"/>
          <p:nvPr/>
        </p:nvSpPr>
        <p:spPr>
          <a:xfrm>
            <a:off x="278776" y="2964483"/>
            <a:ext cx="179026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When should nephrologists recommend a kidney biopsy?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35" name="TextBox 15">
            <a:extLst>
              <a:ext uri="{FF2B5EF4-FFF2-40B4-BE49-F238E27FC236}">
                <a16:creationId xmlns:a16="http://schemas.microsoft.com/office/drawing/2014/main" id="{902304A5-3845-B081-650D-5FBA399BFD63}"/>
              </a:ext>
            </a:extLst>
          </p:cNvPr>
          <p:cNvSpPr txBox="1"/>
          <p:nvPr/>
        </p:nvSpPr>
        <p:spPr>
          <a:xfrm>
            <a:off x="3022614" y="3037037"/>
            <a:ext cx="15605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Electronic Questionnaire</a:t>
            </a:r>
            <a:endParaRPr kumimoji="0" lang="ro-RO"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36" name="Arrow: Up 1035">
            <a:extLst>
              <a:ext uri="{FF2B5EF4-FFF2-40B4-BE49-F238E27FC236}">
                <a16:creationId xmlns:a16="http://schemas.microsoft.com/office/drawing/2014/main" id="{AAD21C86-0F97-980E-83FF-0155FC8ED3B4}"/>
              </a:ext>
            </a:extLst>
          </p:cNvPr>
          <p:cNvSpPr/>
          <p:nvPr/>
        </p:nvSpPr>
        <p:spPr>
          <a:xfrm rot="12861770">
            <a:off x="3271615" y="3782838"/>
            <a:ext cx="372243" cy="505228"/>
          </a:xfrm>
          <a:prstGeom prst="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7" name="Arrow: Up 1036">
            <a:extLst>
              <a:ext uri="{FF2B5EF4-FFF2-40B4-BE49-F238E27FC236}">
                <a16:creationId xmlns:a16="http://schemas.microsoft.com/office/drawing/2014/main" id="{D760D98E-911C-D5B7-1F66-FD5E4E4CF60D}"/>
              </a:ext>
            </a:extLst>
          </p:cNvPr>
          <p:cNvSpPr/>
          <p:nvPr/>
        </p:nvSpPr>
        <p:spPr>
          <a:xfrm rot="8265059">
            <a:off x="3952873" y="3774286"/>
            <a:ext cx="372243" cy="505228"/>
          </a:xfrm>
          <a:prstGeom prst="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8" name="TextBox 15">
            <a:extLst>
              <a:ext uri="{FF2B5EF4-FFF2-40B4-BE49-F238E27FC236}">
                <a16:creationId xmlns:a16="http://schemas.microsoft.com/office/drawing/2014/main" id="{845F042F-8873-01CB-1CCD-CA76B7BA918A}"/>
              </a:ext>
            </a:extLst>
          </p:cNvPr>
          <p:cNvSpPr txBox="1"/>
          <p:nvPr/>
        </p:nvSpPr>
        <p:spPr>
          <a:xfrm>
            <a:off x="9544160" y="2347926"/>
            <a:ext cx="2409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1181 nephrologists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83 countries</a:t>
            </a:r>
            <a:endParaRPr kumimoji="0" lang="ro-RO"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39" name="TextBox 15">
            <a:extLst>
              <a:ext uri="{FF2B5EF4-FFF2-40B4-BE49-F238E27FC236}">
                <a16:creationId xmlns:a16="http://schemas.microsoft.com/office/drawing/2014/main" id="{925E0139-4D86-DFFC-BEC4-A732BAE1ADF2}"/>
              </a:ext>
            </a:extLst>
          </p:cNvPr>
          <p:cNvSpPr txBox="1"/>
          <p:nvPr/>
        </p:nvSpPr>
        <p:spPr>
          <a:xfrm>
            <a:off x="9371682" y="3683368"/>
            <a:ext cx="2250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black"/>
                </a:solidFill>
                <a:effectLst/>
                <a:uLnTx/>
                <a:uFillTx/>
                <a:latin typeface="Calibri"/>
                <a:ea typeface="+mn-ea"/>
                <a:cs typeface="+mn-cs"/>
              </a:rPr>
              <a:t>Increased propensity</a:t>
            </a:r>
            <a:endParaRPr kumimoji="0" lang="ro-RO" sz="1800" b="1" i="1" u="sng" strike="noStrike" kern="1200" cap="none" spc="0" normalizeH="0" baseline="0" noProof="0" dirty="0">
              <a:ln>
                <a:noFill/>
              </a:ln>
              <a:solidFill>
                <a:prstClr val="black"/>
              </a:solidFill>
              <a:effectLst/>
              <a:uLnTx/>
              <a:uFillTx/>
              <a:latin typeface="Calibri"/>
              <a:ea typeface="+mn-ea"/>
              <a:cs typeface="+mn-cs"/>
            </a:endParaRPr>
          </a:p>
        </p:txBody>
      </p:sp>
      <p:sp>
        <p:nvSpPr>
          <p:cNvPr id="1042" name="TextBox 15">
            <a:extLst>
              <a:ext uri="{FF2B5EF4-FFF2-40B4-BE49-F238E27FC236}">
                <a16:creationId xmlns:a16="http://schemas.microsoft.com/office/drawing/2014/main" id="{AEF18254-6A6E-DB17-FFBE-73B8FF3A22FB}"/>
              </a:ext>
            </a:extLst>
          </p:cNvPr>
          <p:cNvSpPr txBox="1"/>
          <p:nvPr/>
        </p:nvSpPr>
        <p:spPr>
          <a:xfrm>
            <a:off x="5059732" y="4071188"/>
            <a:ext cx="19445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Elevated      proteinuria</a:t>
            </a:r>
            <a:endParaRPr kumimoji="0" lang="ro-RO"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43" name="TextBox 15">
            <a:extLst>
              <a:ext uri="{FF2B5EF4-FFF2-40B4-BE49-F238E27FC236}">
                <a16:creationId xmlns:a16="http://schemas.microsoft.com/office/drawing/2014/main" id="{C12826F6-DAB6-A965-784B-450ED958CBA1}"/>
              </a:ext>
            </a:extLst>
          </p:cNvPr>
          <p:cNvSpPr txBox="1"/>
          <p:nvPr/>
        </p:nvSpPr>
        <p:spPr>
          <a:xfrm>
            <a:off x="5023647" y="5005162"/>
            <a:ext cx="20595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Normal kidney volume</a:t>
            </a:r>
            <a:endParaRPr kumimoji="0" lang="ro-RO"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44" name="TextBox 15">
            <a:extLst>
              <a:ext uri="{FF2B5EF4-FFF2-40B4-BE49-F238E27FC236}">
                <a16:creationId xmlns:a16="http://schemas.microsoft.com/office/drawing/2014/main" id="{D6BA7F1D-D692-1661-B0E3-AC7E4566BAC1}"/>
              </a:ext>
            </a:extLst>
          </p:cNvPr>
          <p:cNvSpPr txBox="1"/>
          <p:nvPr/>
        </p:nvSpPr>
        <p:spPr>
          <a:xfrm>
            <a:off x="9021218" y="4149205"/>
            <a:ext cx="20595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Males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Younger 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Frequent operators</a:t>
            </a:r>
            <a:endParaRPr kumimoji="0" lang="ro-RO" sz="16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49" name="Picture 1048" descr="A map of the world&#10;&#10;Description automatically generated">
            <a:extLst>
              <a:ext uri="{FF2B5EF4-FFF2-40B4-BE49-F238E27FC236}">
                <a16:creationId xmlns:a16="http://schemas.microsoft.com/office/drawing/2014/main" id="{F8DF4CB5-0D43-6BA6-56FD-6B48CA4EC6A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3260"/>
          <a:stretch/>
        </p:blipFill>
        <p:spPr bwMode="auto">
          <a:xfrm>
            <a:off x="5149481" y="1618370"/>
            <a:ext cx="4346559" cy="2215268"/>
          </a:xfrm>
          <a:prstGeom prst="rect">
            <a:avLst/>
          </a:prstGeom>
          <a:ln>
            <a:noFill/>
          </a:ln>
          <a:extLst>
            <a:ext uri="{53640926-AAD7-44D8-BBD7-CCE9431645EC}">
              <a14:shadowObscured xmlns:a14="http://schemas.microsoft.com/office/drawing/2010/main"/>
            </a:ext>
          </a:extLst>
        </p:spPr>
      </p:pic>
      <p:sp>
        <p:nvSpPr>
          <p:cNvPr id="1050" name="Oval 1049">
            <a:extLst>
              <a:ext uri="{FF2B5EF4-FFF2-40B4-BE49-F238E27FC236}">
                <a16:creationId xmlns:a16="http://schemas.microsoft.com/office/drawing/2014/main" id="{2A834D70-B030-680C-70A8-E384E3C0432F}"/>
              </a:ext>
            </a:extLst>
          </p:cNvPr>
          <p:cNvSpPr/>
          <p:nvPr/>
        </p:nvSpPr>
        <p:spPr>
          <a:xfrm>
            <a:off x="5232739" y="3084735"/>
            <a:ext cx="331599" cy="3290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51" name="Picture 8" descr="Urine test - Free healthcare and medical icons">
            <a:extLst>
              <a:ext uri="{FF2B5EF4-FFF2-40B4-BE49-F238E27FC236}">
                <a16:creationId xmlns:a16="http://schemas.microsoft.com/office/drawing/2014/main" id="{2083766E-CD55-7470-D39A-C17D1AB6C181}"/>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6758031" y="3998556"/>
            <a:ext cx="829719" cy="829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11B66D-6384-0296-DBC9-4578B4665CE0}"/>
              </a:ext>
            </a:extLst>
          </p:cNvPr>
          <p:cNvSpPr txBox="1"/>
          <p:nvPr/>
        </p:nvSpPr>
        <p:spPr>
          <a:xfrm>
            <a:off x="8155172" y="170121"/>
            <a:ext cx="3918237" cy="10121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person in a blue shirt&#10;&#10;Description automatically generated">
            <a:extLst>
              <a:ext uri="{FF2B5EF4-FFF2-40B4-BE49-F238E27FC236}">
                <a16:creationId xmlns:a16="http://schemas.microsoft.com/office/drawing/2014/main" id="{31CF83D8-45E3-9EB9-9C46-082CF39B1BB8}"/>
              </a:ext>
            </a:extLst>
          </p:cNvPr>
          <p:cNvPicPr>
            <a:picLocks noChangeAspect="1"/>
          </p:cNvPicPr>
          <p:nvPr/>
        </p:nvPicPr>
        <p:blipFill>
          <a:blip r:embed="rId23"/>
          <a:srcRect l="21786" r="15971"/>
          <a:stretch/>
        </p:blipFill>
        <p:spPr>
          <a:xfrm>
            <a:off x="10342382" y="31717"/>
            <a:ext cx="1758465" cy="1870080"/>
          </a:xfrm>
          <a:prstGeom prst="rect">
            <a:avLst/>
          </a:prstGeom>
        </p:spPr>
      </p:pic>
      <p:sp>
        <p:nvSpPr>
          <p:cNvPr id="8" name="TextBox 7">
            <a:extLst>
              <a:ext uri="{FF2B5EF4-FFF2-40B4-BE49-F238E27FC236}">
                <a16:creationId xmlns:a16="http://schemas.microsoft.com/office/drawing/2014/main" id="{7432D4DE-0B31-4DFD-E51D-4819395272EC}"/>
              </a:ext>
            </a:extLst>
          </p:cNvPr>
          <p:cNvSpPr txBox="1"/>
          <p:nvPr/>
        </p:nvSpPr>
        <p:spPr>
          <a:xfrm>
            <a:off x="9956568" y="1910114"/>
            <a:ext cx="23233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Dr Michael Toal</a:t>
            </a:r>
          </a:p>
        </p:txBody>
      </p:sp>
      <p:pic>
        <p:nvPicPr>
          <p:cNvPr id="1026" name="Picture 2" descr="Landscape Photography – ZATTUVISION">
            <a:extLst>
              <a:ext uri="{FF2B5EF4-FFF2-40B4-BE49-F238E27FC236}">
                <a16:creationId xmlns:a16="http://schemas.microsoft.com/office/drawing/2014/main" id="{FC648DF4-B89D-07F1-3CFD-51F8F03F45F0}"/>
              </a:ext>
            </a:extLst>
          </p:cNvPr>
          <p:cNvPicPr>
            <a:picLocks noChangeAspect="1" noChangeArrowheads="1"/>
          </p:cNvPicPr>
          <p:nvPr/>
        </p:nvPicPr>
        <p:blipFill rotWithShape="1">
          <a:blip r:embed="rId24" cstate="hqprint">
            <a:extLst>
              <a:ext uri="{28A0092B-C50C-407E-A947-70E740481C1C}">
                <a14:useLocalDpi xmlns:a14="http://schemas.microsoft.com/office/drawing/2010/main" val="0"/>
              </a:ext>
            </a:extLst>
          </a:blip>
          <a:srcRect l="19981" t="9286" r="13773" b="15944"/>
          <a:stretch>
            <a:fillRect/>
          </a:stretch>
        </p:blipFill>
        <p:spPr bwMode="auto">
          <a:xfrm>
            <a:off x="8019031" y="40508"/>
            <a:ext cx="2323352" cy="165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48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rthern Ireland Kidney Research Fund | Organ Donation Northern Ireland">
            <a:extLst>
              <a:ext uri="{FF2B5EF4-FFF2-40B4-BE49-F238E27FC236}">
                <a16:creationId xmlns:a16="http://schemas.microsoft.com/office/drawing/2014/main" id="{D9F37514-0D92-4306-1FE8-A71D7CE4668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7779" r="4400" b="12887"/>
          <a:stretch/>
        </p:blipFill>
        <p:spPr bwMode="auto">
          <a:xfrm>
            <a:off x="0" y="5797152"/>
            <a:ext cx="2634690" cy="955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ews Archives - Page 4 of 18 - Vivensa Foundation">
            <a:extLst>
              <a:ext uri="{FF2B5EF4-FFF2-40B4-BE49-F238E27FC236}">
                <a16:creationId xmlns:a16="http://schemas.microsoft.com/office/drawing/2014/main" id="{1754C941-A100-5D5D-1F3C-5DA93106D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498" y="5598571"/>
            <a:ext cx="23431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een's University Belfast - NCUK">
            <a:extLst>
              <a:ext uri="{FF2B5EF4-FFF2-40B4-BE49-F238E27FC236}">
                <a16:creationId xmlns:a16="http://schemas.microsoft.com/office/drawing/2014/main" id="{0A5AA8D9-3577-9667-7FC4-30B1438252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57" b="17086"/>
          <a:stretch>
            <a:fillRect/>
          </a:stretch>
        </p:blipFill>
        <p:spPr bwMode="auto">
          <a:xfrm>
            <a:off x="2560380" y="5903418"/>
            <a:ext cx="2634690" cy="8491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13BD90-888C-DFDD-32ED-F5007227E7E9}"/>
              </a:ext>
            </a:extLst>
          </p:cNvPr>
          <p:cNvSpPr txBox="1"/>
          <p:nvPr/>
        </p:nvSpPr>
        <p:spPr>
          <a:xfrm>
            <a:off x="137160" y="137160"/>
            <a:ext cx="853425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Dr Claire Hill – NIKRF Senior Research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January – April 2025</a:t>
            </a:r>
          </a:p>
        </p:txBody>
      </p:sp>
      <p:sp>
        <p:nvSpPr>
          <p:cNvPr id="9" name="TextBox 8">
            <a:extLst>
              <a:ext uri="{FF2B5EF4-FFF2-40B4-BE49-F238E27FC236}">
                <a16:creationId xmlns:a16="http://schemas.microsoft.com/office/drawing/2014/main" id="{976E4726-87FD-62B5-31EC-5068BB14A6B0}"/>
              </a:ext>
            </a:extLst>
          </p:cNvPr>
          <p:cNvSpPr txBox="1"/>
          <p:nvPr/>
        </p:nvSpPr>
        <p:spPr>
          <a:xfrm>
            <a:off x="8092078" y="4292444"/>
            <a:ext cx="3674682" cy="249299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In May 2025, Claire began a 5-year</a:t>
            </a:r>
            <a:r>
              <a:rPr kumimoji="0" lang="en-GB" sz="1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200" b="0" i="0" u="none" strike="noStrike" kern="1200" cap="none" spc="0" normalizeH="0" baseline="0" noProof="0" dirty="0" err="1">
                <a:ln>
                  <a:noFill/>
                </a:ln>
                <a:solidFill>
                  <a:prstClr val="black"/>
                </a:solidFill>
                <a:effectLst/>
                <a:uLnTx/>
                <a:uFillTx/>
                <a:latin typeface="Aptos" panose="02110004020202020204"/>
                <a:ea typeface="+mn-ea"/>
                <a:cs typeface="+mn-cs"/>
              </a:rPr>
              <a:t>Vivensa</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Foundation Proleptic Fellowship: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1200" b="0" i="1" u="none" strike="noStrike" kern="1200" cap="none" spc="0" normalizeH="0" baseline="0" noProof="0" dirty="0">
                <a:ln>
                  <a:noFill/>
                </a:ln>
                <a:solidFill>
                  <a:prstClr val="black"/>
                </a:solidFill>
                <a:effectLst/>
                <a:uLnTx/>
                <a:uFillTx/>
                <a:latin typeface="Aptos" panose="02110004020202020204"/>
                <a:ea typeface="+mn-ea"/>
                <a:cs typeface="+mn-cs"/>
              </a:rPr>
              <a:t>Exploring novel biomarkers: Unveiling sex-inequalities in ageing and age-related diseases</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 with </a:t>
            </a:r>
            <a:r>
              <a:rPr kumimoji="0" lang="en-GB" sz="1200" b="1" i="0" u="none" strike="noStrike" kern="1200" cap="none" spc="0" normalizeH="0" baseline="0" noProof="0" dirty="0">
                <a:ln>
                  <a:noFill/>
                </a:ln>
                <a:solidFill>
                  <a:prstClr val="black"/>
                </a:solidFill>
                <a:effectLst/>
                <a:uLnTx/>
                <a:uFillTx/>
                <a:latin typeface="Aptos" panose="02110004020202020204"/>
                <a:ea typeface="+mn-ea"/>
                <a:cs typeface="+mn-cs"/>
              </a:rPr>
              <a:t>kidney disease as her primary focus</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black"/>
                </a:solidFill>
                <a:effectLst/>
                <a:uLnTx/>
                <a:uFillTx/>
                <a:latin typeface="Aptos" panose="02110004020202020204"/>
                <a:ea typeface="+mn-ea"/>
                <a:cs typeface="+mn-cs"/>
              </a:rPr>
              <a:t>Claire thanks NIKRF for all the support and guidance she has received to advance her research and personal development.</a:t>
            </a:r>
          </a:p>
        </p:txBody>
      </p:sp>
      <p:sp>
        <p:nvSpPr>
          <p:cNvPr id="11" name="TextBox 10">
            <a:extLst>
              <a:ext uri="{FF2B5EF4-FFF2-40B4-BE49-F238E27FC236}">
                <a16:creationId xmlns:a16="http://schemas.microsoft.com/office/drawing/2014/main" id="{D66CB750-1AAC-E9C1-F42B-882256A4D267}"/>
              </a:ext>
            </a:extLst>
          </p:cNvPr>
          <p:cNvSpPr txBox="1"/>
          <p:nvPr/>
        </p:nvSpPr>
        <p:spPr>
          <a:xfrm>
            <a:off x="279802" y="1767514"/>
            <a:ext cx="3820121" cy="4196020"/>
          </a:xfrm>
          <a:prstGeom prst="rect">
            <a:avLst/>
          </a:prstGeom>
          <a:solidFill>
            <a:srgbClr val="FFFFCC"/>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NIKRF funding during this time contributed towards work now presented in a manuscript ready for submission:</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“Accelerated epigenetic ageing in diabetic kidney disease: A comparison of ten epigenetic clock measures in type 1 diabetes.”</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This was a </a:t>
            </a: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collaboration</a:t>
            </a: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 between QUB (led by Prof AJ McKnight, Dr Gareth McKay and Prof Peter Maxwell) and FinnDiane in Finland.</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This work shows </a:t>
            </a: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accelerated biological ageing </a:t>
            </a: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in diabetic kidney disease and supports development of epigenetic clinical biomarkers to help predict onset and progression.</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This work was presented at a kidney disease conference in May where Claire received a Best Communication Prize (EDNSG).</a:t>
            </a:r>
          </a:p>
        </p:txBody>
      </p:sp>
      <p:sp>
        <p:nvSpPr>
          <p:cNvPr id="13" name="TextBox 12">
            <a:extLst>
              <a:ext uri="{FF2B5EF4-FFF2-40B4-BE49-F238E27FC236}">
                <a16:creationId xmlns:a16="http://schemas.microsoft.com/office/drawing/2014/main" id="{89A98EF4-FF6B-03B6-97C2-0E391C7BCA7E}"/>
              </a:ext>
            </a:extLst>
          </p:cNvPr>
          <p:cNvSpPr txBox="1"/>
          <p:nvPr/>
        </p:nvSpPr>
        <p:spPr>
          <a:xfrm>
            <a:off x="4283111" y="1104784"/>
            <a:ext cx="3674682" cy="2769989"/>
          </a:xfrm>
          <a:prstGeom prst="rect">
            <a:avLst/>
          </a:prstGeom>
          <a:solidFill>
            <a:srgbClr val="FFD7CD"/>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Claire virtually attended the </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Telomeres &amp; Telomerase Conference </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(Cold Spring Harbour) in February 2025.</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Claire learnt about </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cutting edge research </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in the field of telomere biology, and how telomere shortening impacts aging and health.</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Telomeres are protective caps at our chromosome ends to protect important DNA.</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Claire will use this knowledge to </a:t>
            </a: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guide her future exploration of telomeres in the context of kidney disease.</a:t>
            </a:r>
          </a:p>
        </p:txBody>
      </p:sp>
      <p:pic>
        <p:nvPicPr>
          <p:cNvPr id="15" name="Graphic 14" descr="Document with solid fill">
            <a:extLst>
              <a:ext uri="{FF2B5EF4-FFF2-40B4-BE49-F238E27FC236}">
                <a16:creationId xmlns:a16="http://schemas.microsoft.com/office/drawing/2014/main" id="{0897784C-9FA3-CC10-AA9C-8B890FBE0D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865" y="1294217"/>
            <a:ext cx="604969" cy="604969"/>
          </a:xfrm>
          <a:prstGeom prst="rect">
            <a:avLst/>
          </a:prstGeom>
        </p:spPr>
      </p:pic>
      <p:pic>
        <p:nvPicPr>
          <p:cNvPr id="17" name="Graphic 16" descr="DNA with solid fill">
            <a:extLst>
              <a:ext uri="{FF2B5EF4-FFF2-40B4-BE49-F238E27FC236}">
                <a16:creationId xmlns:a16="http://schemas.microsoft.com/office/drawing/2014/main" id="{14F55AC2-E96B-6059-7545-4D922CC1931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113546">
            <a:off x="7713146" y="635642"/>
            <a:ext cx="914400" cy="914400"/>
          </a:xfrm>
          <a:prstGeom prst="rect">
            <a:avLst/>
          </a:prstGeom>
        </p:spPr>
      </p:pic>
      <p:pic>
        <p:nvPicPr>
          <p:cNvPr id="19" name="Picture 18" descr="A plasticine model of the human body&#10;&#10;AI-generated content may be incorrect.">
            <a:extLst>
              <a:ext uri="{FF2B5EF4-FFF2-40B4-BE49-F238E27FC236}">
                <a16:creationId xmlns:a16="http://schemas.microsoft.com/office/drawing/2014/main" id="{F1C39BBC-97E1-B322-A579-354923162201}"/>
              </a:ext>
            </a:extLst>
          </p:cNvPr>
          <p:cNvPicPr>
            <a:picLocks noChangeAspect="1"/>
          </p:cNvPicPr>
          <p:nvPr/>
        </p:nvPicPr>
        <p:blipFill>
          <a:blip r:embed="rId10" cstate="hqprint">
            <a:extLst>
              <a:ext uri="{28A0092B-C50C-407E-A947-70E740481C1C}">
                <a14:useLocalDpi xmlns:a14="http://schemas.microsoft.com/office/drawing/2010/main" val="0"/>
              </a:ext>
            </a:extLst>
          </a:blip>
          <a:srcRect l="27990" r="28051"/>
          <a:stretch>
            <a:fillRect/>
          </a:stretch>
        </p:blipFill>
        <p:spPr>
          <a:xfrm rot="5400000">
            <a:off x="10009827" y="1370997"/>
            <a:ext cx="1166798" cy="1990725"/>
          </a:xfrm>
          <a:prstGeom prst="rect">
            <a:avLst/>
          </a:prstGeom>
        </p:spPr>
      </p:pic>
      <p:pic>
        <p:nvPicPr>
          <p:cNvPr id="21" name="Picture 20" descr="A table with many objects on it&#10;&#10;AI-generated content may be incorrect.">
            <a:extLst>
              <a:ext uri="{FF2B5EF4-FFF2-40B4-BE49-F238E27FC236}">
                <a16:creationId xmlns:a16="http://schemas.microsoft.com/office/drawing/2014/main" id="{EDF0FBD0-6002-3343-165D-08B15626B01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5400000">
            <a:off x="8437202" y="1392066"/>
            <a:ext cx="1380492" cy="1035369"/>
          </a:xfrm>
          <a:prstGeom prst="rect">
            <a:avLst/>
          </a:prstGeom>
        </p:spPr>
      </p:pic>
      <p:pic>
        <p:nvPicPr>
          <p:cNvPr id="23" name="Picture 22" descr="A table with a red tablecloth and a red tablecloth with a red tablecloth with a red tablecloth with a red tablecloth with a red tablecloth with a red tablecloth with a&#10;&#10;AI-generated content may be incorrect.">
            <a:extLst>
              <a:ext uri="{FF2B5EF4-FFF2-40B4-BE49-F238E27FC236}">
                <a16:creationId xmlns:a16="http://schemas.microsoft.com/office/drawing/2014/main" id="{85497A24-66F1-C3DF-A572-4BA6C097B28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97863" y="453179"/>
            <a:ext cx="1773041" cy="1329781"/>
          </a:xfrm>
          <a:prstGeom prst="rect">
            <a:avLst/>
          </a:prstGeom>
        </p:spPr>
      </p:pic>
      <p:sp>
        <p:nvSpPr>
          <p:cNvPr id="24" name="TextBox 23">
            <a:extLst>
              <a:ext uri="{FF2B5EF4-FFF2-40B4-BE49-F238E27FC236}">
                <a16:creationId xmlns:a16="http://schemas.microsoft.com/office/drawing/2014/main" id="{F2086EC3-D61B-E58F-DE8A-01D575734F47}"/>
              </a:ext>
            </a:extLst>
          </p:cNvPr>
          <p:cNvSpPr txBox="1"/>
          <p:nvPr/>
        </p:nvSpPr>
        <p:spPr>
          <a:xfrm>
            <a:off x="8213907" y="2894647"/>
            <a:ext cx="3674683" cy="1015663"/>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Claire enjoyed hosting and contributing to </a:t>
            </a: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public engagement events, </a:t>
            </a: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such as         </a:t>
            </a: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World Kidney Day</a:t>
            </a: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 in Belfast City Hospital and </a:t>
            </a:r>
            <a:r>
              <a:rPr kumimoji="0" lang="en-GB" sz="1200" b="1"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NI Science Festival </a:t>
            </a:r>
            <a:r>
              <a:rPr kumimoji="0" lang="en-GB" sz="1200" b="0" i="0" u="none" strike="noStrike" kern="1200" cap="none" spc="0" normalizeH="0" baseline="0" noProof="0" dirty="0">
                <a:ln>
                  <a:noFill/>
                </a:ln>
                <a:solidFill>
                  <a:prstClr val="black"/>
                </a:solidFill>
                <a:effectLst/>
                <a:uLnTx/>
                <a:uFillTx/>
                <a:latin typeface="Aptos" panose="02110004020202020204"/>
                <a:ea typeface="DengXian" panose="02010600030101010101" pitchFamily="2" charset="-122"/>
                <a:cs typeface="Times New Roman" panose="02020603050405020304" pitchFamily="18" charset="0"/>
              </a:rPr>
              <a:t>at QUB.</a:t>
            </a:r>
          </a:p>
        </p:txBody>
      </p:sp>
      <p:pic>
        <p:nvPicPr>
          <p:cNvPr id="26" name="Graphic 25" descr="Users outline">
            <a:extLst>
              <a:ext uri="{FF2B5EF4-FFF2-40B4-BE49-F238E27FC236}">
                <a16:creationId xmlns:a16="http://schemas.microsoft.com/office/drawing/2014/main" id="{7540AC32-2C9B-F9B1-0CD6-43BD97E3C43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974190" y="3420773"/>
            <a:ext cx="914400" cy="914400"/>
          </a:xfrm>
          <a:prstGeom prst="rect">
            <a:avLst/>
          </a:prstGeom>
        </p:spPr>
      </p:pic>
      <p:pic>
        <p:nvPicPr>
          <p:cNvPr id="30" name="Graphic 29" descr="Kidneys with solid fill">
            <a:extLst>
              <a:ext uri="{FF2B5EF4-FFF2-40B4-BE49-F238E27FC236}">
                <a16:creationId xmlns:a16="http://schemas.microsoft.com/office/drawing/2014/main" id="{686B9FE4-AE9E-EF86-1A91-F4BD7B573310}"/>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408580" y="4905855"/>
            <a:ext cx="914400" cy="914400"/>
          </a:xfrm>
          <a:prstGeom prst="rect">
            <a:avLst/>
          </a:prstGeom>
        </p:spPr>
      </p:pic>
      <p:pic>
        <p:nvPicPr>
          <p:cNvPr id="32" name="Picture 31">
            <a:extLst>
              <a:ext uri="{FF2B5EF4-FFF2-40B4-BE49-F238E27FC236}">
                <a16:creationId xmlns:a16="http://schemas.microsoft.com/office/drawing/2014/main" id="{CD489BF8-F1BE-15D5-A527-78B9994E5DB2}"/>
              </a:ext>
            </a:extLst>
          </p:cNvPr>
          <p:cNvPicPr>
            <a:picLocks noChangeAspect="1"/>
          </p:cNvPicPr>
          <p:nvPr/>
        </p:nvPicPr>
        <p:blipFill>
          <a:blip r:embed="rId17"/>
          <a:stretch>
            <a:fillRect/>
          </a:stretch>
        </p:blipFill>
        <p:spPr>
          <a:xfrm>
            <a:off x="4099923" y="3904357"/>
            <a:ext cx="1272177" cy="1736920"/>
          </a:xfrm>
          <a:prstGeom prst="rect">
            <a:avLst/>
          </a:prstGeom>
        </p:spPr>
      </p:pic>
    </p:spTree>
    <p:extLst>
      <p:ext uri="{BB962C8B-B14F-4D97-AF65-F5344CB8AC3E}">
        <p14:creationId xmlns:p14="http://schemas.microsoft.com/office/powerpoint/2010/main" val="14382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7044-F35F-F6A3-ED72-808D94F75C05}"/>
              </a:ext>
            </a:extLst>
          </p:cNvPr>
          <p:cNvSpPr>
            <a:spLocks noGrp="1"/>
          </p:cNvSpPr>
          <p:nvPr>
            <p:ph type="ctrTitle"/>
          </p:nvPr>
        </p:nvSpPr>
        <p:spPr>
          <a:xfrm>
            <a:off x="3814916" y="-13515"/>
            <a:ext cx="8296169" cy="1067382"/>
          </a:xfrm>
        </p:spPr>
        <p:txBody>
          <a:bodyPr>
            <a:normAutofit/>
          </a:bodyPr>
          <a:lstStyle/>
          <a:p>
            <a:r>
              <a:rPr lang="en-GB" sz="3200" b="1" dirty="0">
                <a:solidFill>
                  <a:srgbClr val="E3020F"/>
                </a:solidFill>
                <a:latin typeface="Calibri" panose="020F0502020204030204" pitchFamily="34" charset="0"/>
                <a:ea typeface="Calibri" panose="020F0502020204030204" pitchFamily="34" charset="0"/>
                <a:cs typeface="Calibri" panose="020F0502020204030204" pitchFamily="34" charset="0"/>
              </a:rPr>
              <a:t>Physical Activity for Children with Kidney Disease: The PACKD Study</a:t>
            </a:r>
          </a:p>
        </p:txBody>
      </p:sp>
      <p:sp>
        <p:nvSpPr>
          <p:cNvPr id="3" name="Subtitle 2">
            <a:extLst>
              <a:ext uri="{FF2B5EF4-FFF2-40B4-BE49-F238E27FC236}">
                <a16:creationId xmlns:a16="http://schemas.microsoft.com/office/drawing/2014/main" id="{FCBE1CB5-E2AC-1E11-B343-2436432B487A}"/>
              </a:ext>
            </a:extLst>
          </p:cNvPr>
          <p:cNvSpPr>
            <a:spLocks noGrp="1"/>
          </p:cNvSpPr>
          <p:nvPr>
            <p:ph type="subTitle" idx="1"/>
          </p:nvPr>
        </p:nvSpPr>
        <p:spPr>
          <a:xfrm>
            <a:off x="208462" y="1244569"/>
            <a:ext cx="5002635" cy="3199612"/>
          </a:xfrm>
          <a:ln>
            <a:solidFill>
              <a:srgbClr val="E3020F"/>
            </a:solidFill>
          </a:ln>
        </p:spPr>
        <p:txBody>
          <a:bodyPr>
            <a:normAutofit fontScale="77500" lnSpcReduction="20000"/>
          </a:bodyPr>
          <a:lstStyle/>
          <a:p>
            <a:r>
              <a:rPr lang="en-GB" b="1" dirty="0">
                <a:solidFill>
                  <a:srgbClr val="E3020F"/>
                </a:solidFill>
                <a:latin typeface="Calibri" panose="020F0502020204030204" pitchFamily="34" charset="0"/>
                <a:ea typeface="Calibri" panose="020F0502020204030204" pitchFamily="34" charset="0"/>
                <a:cs typeface="Calibri" panose="020F0502020204030204" pitchFamily="34" charset="0"/>
              </a:rPr>
              <a:t>Systematic Review</a:t>
            </a:r>
          </a:p>
          <a:p>
            <a:pPr algn="l"/>
            <a:r>
              <a:rPr lang="en-GB" dirty="0">
                <a:latin typeface="Calibri" panose="020F0502020204030204" pitchFamily="34" charset="0"/>
                <a:ea typeface="Calibri" panose="020F0502020204030204" pitchFamily="34" charset="0"/>
                <a:cs typeface="Calibri" panose="020F0502020204030204" pitchFamily="34" charset="0"/>
              </a:rPr>
              <a:t>A systematic review of the effects of physical activity on physical activity levels and quality of life in children with chronic kidney disease (CKD).</a:t>
            </a:r>
          </a:p>
          <a:p>
            <a:pPr algn="l"/>
            <a:r>
              <a:rPr lang="en-GB" b="1" dirty="0">
                <a:latin typeface="Calibri" panose="020F0502020204030204" pitchFamily="34" charset="0"/>
                <a:ea typeface="Calibri" panose="020F0502020204030204" pitchFamily="34" charset="0"/>
                <a:cs typeface="Calibri" panose="020F0502020204030204" pitchFamily="34" charset="0"/>
              </a:rPr>
              <a:t>Aim:</a:t>
            </a:r>
          </a:p>
          <a:p>
            <a:pPr marL="457200" indent="-457200" algn="l">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Establish the types and parameters of physical activity interventions for children with chronic kidney disease</a:t>
            </a:r>
            <a:endParaRPr lang="en-GB" b="1" dirty="0">
              <a:latin typeface="Calibri" panose="020F0502020204030204" pitchFamily="34" charset="0"/>
              <a:ea typeface="Calibri" panose="020F0502020204030204" pitchFamily="34" charset="0"/>
              <a:cs typeface="Calibri" panose="020F0502020204030204" pitchFamily="34" charset="0"/>
            </a:endParaRPr>
          </a:p>
          <a:p>
            <a:pPr marL="457200" indent="-457200" algn="l">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Determine the effectiveness of physical activity interventions on: </a:t>
            </a:r>
          </a:p>
          <a:p>
            <a:pPr marL="800100" lvl="1" indent="-342900" algn="l">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physical activity levels</a:t>
            </a:r>
          </a:p>
          <a:p>
            <a:pPr marL="800100" lvl="1" indent="-342900" algn="l">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quality of life</a:t>
            </a:r>
          </a:p>
        </p:txBody>
      </p:sp>
      <p:pic>
        <p:nvPicPr>
          <p:cNvPr id="1026" name="Picture 2" descr="A picture containing object&amp;#xA;&amp;#xA;Description automatically generated">
            <a:extLst>
              <a:ext uri="{FF2B5EF4-FFF2-40B4-BE49-F238E27FC236}">
                <a16:creationId xmlns:a16="http://schemas.microsoft.com/office/drawing/2014/main" id="{91B69428-2B36-7FBB-F0C4-2DF6DB8E1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62" y="0"/>
            <a:ext cx="5157358" cy="1128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91EEB2-5CE9-D9A2-C20C-2E1F4CE24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979" y="5657671"/>
            <a:ext cx="3624307" cy="11823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with glasses on her head&amp;#xA;&amp;#xA;AI-generated content may be incorrect.">
            <a:extLst>
              <a:ext uri="{FF2B5EF4-FFF2-40B4-BE49-F238E27FC236}">
                <a16:creationId xmlns:a16="http://schemas.microsoft.com/office/drawing/2014/main" id="{24AB819E-EE00-C9EE-971C-BAF6BDCE4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20350" y="3494432"/>
            <a:ext cx="1163188" cy="1238865"/>
          </a:xfrm>
          <a:prstGeom prst="flowChartConnector">
            <a:avLst/>
          </a:prstGeom>
        </p:spPr>
      </p:pic>
      <p:sp>
        <p:nvSpPr>
          <p:cNvPr id="17" name="TextBox 16">
            <a:extLst>
              <a:ext uri="{FF2B5EF4-FFF2-40B4-BE49-F238E27FC236}">
                <a16:creationId xmlns:a16="http://schemas.microsoft.com/office/drawing/2014/main" id="{325766AD-B26E-2275-A6CC-176FE09BAD85}"/>
              </a:ext>
            </a:extLst>
          </p:cNvPr>
          <p:cNvSpPr txBox="1"/>
          <p:nvPr/>
        </p:nvSpPr>
        <p:spPr>
          <a:xfrm>
            <a:off x="10742544" y="2844375"/>
            <a:ext cx="1323609" cy="3727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93"/>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Dr Karen McConnell</a:t>
            </a:r>
          </a:p>
          <a:p>
            <a:pPr marL="0" marR="0" lvl="0" indent="0" algn="ctr" defTabSz="609539" rtl="0" eaLnBrk="1" fontAlgn="auto" latinLnBrk="0" hangingPunct="1">
              <a:lnSpc>
                <a:spcPts val="1493"/>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Principal Investigator</a:t>
            </a:r>
          </a:p>
        </p:txBody>
      </p:sp>
      <p:pic>
        <p:nvPicPr>
          <p:cNvPr id="19" name="Picture 18" descr="A cartoon of a kidney with a circle around it&amp;#xA;&amp;#xA;AI-generated content may be incorrect.">
            <a:extLst>
              <a:ext uri="{FF2B5EF4-FFF2-40B4-BE49-F238E27FC236}">
                <a16:creationId xmlns:a16="http://schemas.microsoft.com/office/drawing/2014/main" id="{DCFB4A05-5EFC-079E-234E-D5F08A67C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 y="4287932"/>
            <a:ext cx="1799303" cy="2597107"/>
          </a:xfrm>
          <a:prstGeom prst="rect">
            <a:avLst/>
          </a:prstGeom>
        </p:spPr>
      </p:pic>
      <p:pic>
        <p:nvPicPr>
          <p:cNvPr id="21" name="Picture 20" descr="A cartoon of a kidney with a jump rope&amp;#xA;&amp;#xA;AI-generated content may be incorrect.">
            <a:extLst>
              <a:ext uri="{FF2B5EF4-FFF2-40B4-BE49-F238E27FC236}">
                <a16:creationId xmlns:a16="http://schemas.microsoft.com/office/drawing/2014/main" id="{9EA0BE0D-EC02-5440-78ED-89E2042F4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765" y="3858367"/>
            <a:ext cx="2129008" cy="2981633"/>
          </a:xfrm>
          <a:prstGeom prst="rect">
            <a:avLst/>
          </a:prstGeom>
        </p:spPr>
      </p:pic>
      <p:sp>
        <p:nvSpPr>
          <p:cNvPr id="22" name="AutoShape 6">
            <a:extLst>
              <a:ext uri="{FF2B5EF4-FFF2-40B4-BE49-F238E27FC236}">
                <a16:creationId xmlns:a16="http://schemas.microsoft.com/office/drawing/2014/main" id="{94E2E865-744B-7FEE-696A-465A2B75F1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60AF1974-A1D4-DD6B-2667-23CFAF9D234C}"/>
              </a:ext>
            </a:extLst>
          </p:cNvPr>
          <p:cNvPicPr>
            <a:picLocks noChangeAspect="1"/>
          </p:cNvPicPr>
          <p:nvPr/>
        </p:nvPicPr>
        <p:blipFill>
          <a:blip r:embed="rId7"/>
          <a:stretch>
            <a:fillRect/>
          </a:stretch>
        </p:blipFill>
        <p:spPr>
          <a:xfrm>
            <a:off x="10777822" y="1512327"/>
            <a:ext cx="1253052" cy="1238865"/>
          </a:xfrm>
          <a:prstGeom prst="flowChartConnector">
            <a:avLst/>
          </a:prstGeom>
        </p:spPr>
      </p:pic>
      <p:sp>
        <p:nvSpPr>
          <p:cNvPr id="25" name="TextBox 24">
            <a:extLst>
              <a:ext uri="{FF2B5EF4-FFF2-40B4-BE49-F238E27FC236}">
                <a16:creationId xmlns:a16="http://schemas.microsoft.com/office/drawing/2014/main" id="{F9B8E584-554F-9F31-7F2A-2276D9299A62}"/>
              </a:ext>
            </a:extLst>
          </p:cNvPr>
          <p:cNvSpPr txBox="1"/>
          <p:nvPr/>
        </p:nvSpPr>
        <p:spPr>
          <a:xfrm>
            <a:off x="10740139" y="4821248"/>
            <a:ext cx="1323609" cy="3727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93"/>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Dr Lisa Maguire</a:t>
            </a:r>
          </a:p>
          <a:p>
            <a:pPr marL="0" marR="0" lvl="0" indent="0" algn="ctr" defTabSz="609539" rtl="0" eaLnBrk="1" fontAlgn="auto" latinLnBrk="0" hangingPunct="1">
              <a:lnSpc>
                <a:spcPts val="1493"/>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Research Fellow</a:t>
            </a:r>
          </a:p>
        </p:txBody>
      </p:sp>
      <p:sp>
        <p:nvSpPr>
          <p:cNvPr id="27" name="Subtitle 2">
            <a:extLst>
              <a:ext uri="{FF2B5EF4-FFF2-40B4-BE49-F238E27FC236}">
                <a16:creationId xmlns:a16="http://schemas.microsoft.com/office/drawing/2014/main" id="{9A0A375C-00BB-E1AF-432F-8B58676A480D}"/>
              </a:ext>
            </a:extLst>
          </p:cNvPr>
          <p:cNvSpPr txBox="1">
            <a:spLocks/>
          </p:cNvSpPr>
          <p:nvPr/>
        </p:nvSpPr>
        <p:spPr>
          <a:xfrm>
            <a:off x="5388077" y="1230609"/>
            <a:ext cx="5307304" cy="4226600"/>
          </a:xfrm>
          <a:prstGeom prst="rect">
            <a:avLst/>
          </a:prstGeom>
          <a:ln>
            <a:solidFill>
              <a:srgbClr val="E3020F"/>
            </a:solid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E3020F"/>
                </a:solidFill>
                <a:effectLst/>
                <a:uLnTx/>
                <a:uFillTx/>
                <a:latin typeface="Calibri" panose="020F0502020204030204" pitchFamily="34" charset="0"/>
                <a:ea typeface="Calibri" panose="020F0502020204030204" pitchFamily="34" charset="0"/>
                <a:cs typeface="Calibri" panose="020F0502020204030204" pitchFamily="34" charset="0"/>
              </a:rPr>
              <a:t>Qualitative Research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Aim: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explore physical activity from the perspectives of children with CKD and their parent(s)/carer(s).  </a:t>
            </a:r>
            <a:endPar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Objectives: </a:t>
            </a:r>
          </a:p>
          <a:p>
            <a:pPr marL="914400" marR="0" lvl="1" indent="-457200" algn="l" defTabSz="914400" rtl="0" eaLnBrk="1" fontAlgn="base"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Explore views on being physically active </a:t>
            </a:r>
          </a:p>
          <a:p>
            <a:pPr marL="914400" marR="0" lvl="1" indent="-457200" algn="l" defTabSz="914400" rtl="0" eaLnBrk="1" fontAlgn="base"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Identify barriers and facilitators to participation in physical activity</a:t>
            </a:r>
          </a:p>
          <a:p>
            <a:pPr marL="914400" marR="0" lvl="1" indent="-457200" algn="l" defTabSz="914400" rtl="0" eaLnBrk="1" fontAlgn="base"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Identify important elements and outcomes of physical activity strategies/interventions</a:t>
            </a:r>
          </a:p>
          <a:p>
            <a:pPr marL="914400" marR="0" lvl="1" indent="-457200" algn="l" defTabSz="914400" rtl="0" eaLnBrk="1" fontAlgn="base"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Prioritise physical activity strategies from the perspectives of children, their families, healthcare professionals and stakeholders. </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Method: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Phase 1 will utilise qualitative interviews with 15 children and their families. Phase 2 will involve the hosting of a Research World Café event with children and relevant stakeholders.</a:t>
            </a:r>
          </a:p>
        </p:txBody>
      </p:sp>
      <p:sp>
        <p:nvSpPr>
          <p:cNvPr id="29" name="TextBox 28">
            <a:extLst>
              <a:ext uri="{FF2B5EF4-FFF2-40B4-BE49-F238E27FC236}">
                <a16:creationId xmlns:a16="http://schemas.microsoft.com/office/drawing/2014/main" id="{490C56AD-34FC-0C9B-CC50-C08D4347E1AA}"/>
              </a:ext>
            </a:extLst>
          </p:cNvPr>
          <p:cNvSpPr txBox="1"/>
          <p:nvPr/>
        </p:nvSpPr>
        <p:spPr>
          <a:xfrm>
            <a:off x="3578934" y="5657671"/>
            <a:ext cx="4988759" cy="1200329"/>
          </a:xfrm>
          <a:prstGeom prst="rect">
            <a:avLst/>
          </a:prstGeom>
          <a:noFill/>
          <a:ln>
            <a:solidFill>
              <a:srgbClr val="E3020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3020F"/>
                </a:solidFill>
                <a:effectLst/>
                <a:uLnTx/>
                <a:uFillTx/>
                <a:latin typeface="Calibri" panose="020F0502020204030204" pitchFamily="34" charset="0"/>
                <a:ea typeface="Calibri" panose="020F0502020204030204" pitchFamily="34" charset="0"/>
                <a:cs typeface="Calibri" panose="020F0502020204030204" pitchFamily="34" charset="0"/>
              </a:rPr>
              <a:t>Update: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Systematic Review Protocol has been published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PROSPERO 2025 CRD420251034197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Ethics Submitted for Qualitative Research </a:t>
            </a:r>
          </a:p>
        </p:txBody>
      </p:sp>
    </p:spTree>
    <p:extLst>
      <p:ext uri="{BB962C8B-B14F-4D97-AF65-F5344CB8AC3E}">
        <p14:creationId xmlns:p14="http://schemas.microsoft.com/office/powerpoint/2010/main" val="3283035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E318E-355B-D0B0-6F3F-30B3EAC934A0}"/>
              </a:ext>
            </a:extLst>
          </p:cNvPr>
          <p:cNvSpPr txBox="1"/>
          <p:nvPr/>
        </p:nvSpPr>
        <p:spPr>
          <a:xfrm>
            <a:off x="169817" y="104503"/>
            <a:ext cx="89676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libri" panose="020F0502020204030204"/>
                <a:ea typeface="+mn-ea"/>
                <a:cs typeface="+mn-cs"/>
              </a:rPr>
              <a:t>NIKRF: UK Kidney Ecosystem project </a:t>
            </a:r>
          </a:p>
        </p:txBody>
      </p:sp>
      <p:pic>
        <p:nvPicPr>
          <p:cNvPr id="1026" name="Picture 2" descr="Life Arc logo">
            <a:extLst>
              <a:ext uri="{FF2B5EF4-FFF2-40B4-BE49-F238E27FC236}">
                <a16:creationId xmlns:a16="http://schemas.microsoft.com/office/drawing/2014/main" id="{FB8F716A-6B18-BB06-A4E9-C7A118612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023" y="2335802"/>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with their arms up&#10;&#10;Description automatically generated">
            <a:extLst>
              <a:ext uri="{FF2B5EF4-FFF2-40B4-BE49-F238E27FC236}">
                <a16:creationId xmlns:a16="http://schemas.microsoft.com/office/drawing/2014/main" id="{1BD3FF8D-1B13-3226-296D-05CBECDFD127}"/>
              </a:ext>
            </a:extLst>
          </p:cNvPr>
          <p:cNvPicPr>
            <a:picLocks noChangeAspect="1"/>
          </p:cNvPicPr>
          <p:nvPr/>
        </p:nvPicPr>
        <p:blipFill>
          <a:blip r:embed="rId4"/>
          <a:stretch>
            <a:fillRect/>
          </a:stretch>
        </p:blipFill>
        <p:spPr>
          <a:xfrm>
            <a:off x="8736540" y="5073452"/>
            <a:ext cx="3226860" cy="1455502"/>
          </a:xfrm>
          <a:prstGeom prst="rect">
            <a:avLst/>
          </a:prstGeom>
        </p:spPr>
      </p:pic>
      <p:pic>
        <p:nvPicPr>
          <p:cNvPr id="7" name="Picture 6">
            <a:extLst>
              <a:ext uri="{FF2B5EF4-FFF2-40B4-BE49-F238E27FC236}">
                <a16:creationId xmlns:a16="http://schemas.microsoft.com/office/drawing/2014/main" id="{858DB642-C584-E865-BBA5-BEDD7EBC281D}"/>
              </a:ext>
            </a:extLst>
          </p:cNvPr>
          <p:cNvPicPr>
            <a:picLocks noChangeAspect="1"/>
          </p:cNvPicPr>
          <p:nvPr/>
        </p:nvPicPr>
        <p:blipFill>
          <a:blip r:embed="rId5"/>
          <a:srcRect t="13308" b="8387"/>
          <a:stretch/>
        </p:blipFill>
        <p:spPr>
          <a:xfrm>
            <a:off x="8217100" y="3832075"/>
            <a:ext cx="3772426" cy="1290523"/>
          </a:xfrm>
          <a:prstGeom prst="rect">
            <a:avLst/>
          </a:prstGeom>
        </p:spPr>
      </p:pic>
      <p:pic>
        <p:nvPicPr>
          <p:cNvPr id="5" name="Picture 4" descr="A logo with blue and white text&#10;&#10;Description automatically generated">
            <a:extLst>
              <a:ext uri="{FF2B5EF4-FFF2-40B4-BE49-F238E27FC236}">
                <a16:creationId xmlns:a16="http://schemas.microsoft.com/office/drawing/2014/main" id="{46412F4A-6E2B-9B5E-98D2-08AF7620F679}"/>
              </a:ext>
            </a:extLst>
          </p:cNvPr>
          <p:cNvPicPr>
            <a:picLocks noChangeAspect="1"/>
          </p:cNvPicPr>
          <p:nvPr/>
        </p:nvPicPr>
        <p:blipFill>
          <a:blip r:embed="rId6"/>
          <a:stretch>
            <a:fillRect/>
          </a:stretch>
        </p:blipFill>
        <p:spPr>
          <a:xfrm>
            <a:off x="8467477" y="1011202"/>
            <a:ext cx="3682591" cy="1169440"/>
          </a:xfrm>
          <a:prstGeom prst="rect">
            <a:avLst/>
          </a:prstGeom>
        </p:spPr>
      </p:pic>
      <p:sp>
        <p:nvSpPr>
          <p:cNvPr id="2" name="TextBox 1">
            <a:extLst>
              <a:ext uri="{FF2B5EF4-FFF2-40B4-BE49-F238E27FC236}">
                <a16:creationId xmlns:a16="http://schemas.microsoft.com/office/drawing/2014/main" id="{1EA97B9F-5F38-CC34-15DB-68A4AA2AC052}"/>
              </a:ext>
            </a:extLst>
          </p:cNvPr>
          <p:cNvSpPr txBox="1"/>
          <p:nvPr/>
        </p:nvSpPr>
        <p:spPr>
          <a:xfrm>
            <a:off x="228599" y="1102284"/>
            <a:ext cx="8026685" cy="5139869"/>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NI is embedded in a speciality wide, systematic approach to minimise kidney failure -  significant international collaboration</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Complex &amp; prolonged contracting complete!</a:t>
            </a: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2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Building a rare kidney disease registry &amp; associated bioresource</a:t>
            </a: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2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Contributing bioresource and healthcare data from NI to UK-wide research, discovering diagnoses, &amp; treatments</a:t>
            </a: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2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Ensuring the voices of children, young people, and their families across NI influence policy &amp; care</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4572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Postdoc to be appointed on this project later this year / early 2026.</a:t>
            </a:r>
          </a:p>
        </p:txBody>
      </p:sp>
    </p:spTree>
    <p:extLst>
      <p:ext uri="{BB962C8B-B14F-4D97-AF65-F5344CB8AC3E}">
        <p14:creationId xmlns:p14="http://schemas.microsoft.com/office/powerpoint/2010/main" val="237381660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0E4AA-0BDB-86B4-8625-8B0C688BDF28}"/>
              </a:ext>
            </a:extLst>
          </p:cNvPr>
          <p:cNvSpPr txBox="1"/>
          <p:nvPr/>
        </p:nvSpPr>
        <p:spPr>
          <a:xfrm>
            <a:off x="88174" y="912794"/>
            <a:ext cx="117729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92075" marR="0" lvl="1"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rPr>
              <a:t>Innovative approaches to improve early detection, diagnosis, and treatment of rare kidney conditions: a transdisciplinary quantitative &amp; qualitative approach</a:t>
            </a:r>
            <a:endParaRPr kumimoji="0" lang="en-GB" sz="1200" b="0" i="0"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endParaRPr>
          </a:p>
        </p:txBody>
      </p:sp>
      <p:sp>
        <p:nvSpPr>
          <p:cNvPr id="5" name="TextBox 4">
            <a:extLst>
              <a:ext uri="{FF2B5EF4-FFF2-40B4-BE49-F238E27FC236}">
                <a16:creationId xmlns:a16="http://schemas.microsoft.com/office/drawing/2014/main" id="{5B71B97A-60B5-517E-1E81-69A35B49AD66}"/>
              </a:ext>
            </a:extLst>
          </p:cNvPr>
          <p:cNvSpPr txBox="1"/>
          <p:nvPr/>
        </p:nvSpPr>
        <p:spPr>
          <a:xfrm>
            <a:off x="169817" y="104503"/>
            <a:ext cx="89676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libri" panose="020F0502020204030204"/>
                <a:ea typeface="+mn-ea"/>
                <a:cs typeface="+mn-cs"/>
              </a:rPr>
              <a:t>NIKRF-QUB PhD studentship: Erin</a:t>
            </a:r>
          </a:p>
        </p:txBody>
      </p:sp>
      <p:sp>
        <p:nvSpPr>
          <p:cNvPr id="3" name="TextBox 2">
            <a:extLst>
              <a:ext uri="{FF2B5EF4-FFF2-40B4-BE49-F238E27FC236}">
                <a16:creationId xmlns:a16="http://schemas.microsoft.com/office/drawing/2014/main" id="{1BA6BF82-55EA-3A32-8AAB-A9FDA5515AB1}"/>
              </a:ext>
            </a:extLst>
          </p:cNvPr>
          <p:cNvSpPr txBox="1"/>
          <p:nvPr/>
        </p:nvSpPr>
        <p:spPr>
          <a:xfrm>
            <a:off x="148818" y="2153562"/>
            <a:ext cx="11894364" cy="83099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6 events raising awareness of kidney disease – meeting Mayors, MLAs, MPs, local councillors and communities. 2 newspaper articles; 2 reports.  ‘A day in the life of’ video.</a:t>
            </a:r>
          </a:p>
        </p:txBody>
      </p:sp>
      <p:pic>
        <p:nvPicPr>
          <p:cNvPr id="10" name="Picture 9" descr="A person typing on a computer&#10;&#10;Description automatically generated">
            <a:extLst>
              <a:ext uri="{FF2B5EF4-FFF2-40B4-BE49-F238E27FC236}">
                <a16:creationId xmlns:a16="http://schemas.microsoft.com/office/drawing/2014/main" id="{E96B181D-ADA6-C7B4-4B93-F94C765F0027}"/>
              </a:ext>
            </a:extLst>
          </p:cNvPr>
          <p:cNvPicPr>
            <a:picLocks noChangeAspect="1"/>
          </p:cNvPicPr>
          <p:nvPr/>
        </p:nvPicPr>
        <p:blipFill>
          <a:blip r:embed="rId3"/>
          <a:stretch>
            <a:fillRect/>
          </a:stretch>
        </p:blipFill>
        <p:spPr>
          <a:xfrm>
            <a:off x="5595674" y="4880585"/>
            <a:ext cx="2039939" cy="1359960"/>
          </a:xfrm>
          <a:prstGeom prst="rect">
            <a:avLst/>
          </a:prstGeom>
        </p:spPr>
      </p:pic>
      <p:grpSp>
        <p:nvGrpSpPr>
          <p:cNvPr id="27" name="Group 26">
            <a:extLst>
              <a:ext uri="{FF2B5EF4-FFF2-40B4-BE49-F238E27FC236}">
                <a16:creationId xmlns:a16="http://schemas.microsoft.com/office/drawing/2014/main" id="{C6721CBB-3F52-DBAC-BF3B-D35C9E785831}"/>
              </a:ext>
            </a:extLst>
          </p:cNvPr>
          <p:cNvGrpSpPr/>
          <p:nvPr/>
        </p:nvGrpSpPr>
        <p:grpSpPr>
          <a:xfrm>
            <a:off x="169817" y="3224810"/>
            <a:ext cx="10168802" cy="3043255"/>
            <a:chOff x="148819" y="2944590"/>
            <a:chExt cx="9894834" cy="2812655"/>
          </a:xfrm>
        </p:grpSpPr>
        <p:pic>
          <p:nvPicPr>
            <p:cNvPr id="12" name="Picture 11">
              <a:extLst>
                <a:ext uri="{FF2B5EF4-FFF2-40B4-BE49-F238E27FC236}">
                  <a16:creationId xmlns:a16="http://schemas.microsoft.com/office/drawing/2014/main" id="{B5EC591E-D776-5C01-59DA-05B9F821D817}"/>
                </a:ext>
              </a:extLst>
            </p:cNvPr>
            <p:cNvPicPr>
              <a:picLocks noChangeAspect="1"/>
            </p:cNvPicPr>
            <p:nvPr/>
          </p:nvPicPr>
          <p:blipFill>
            <a:blip r:embed="rId4"/>
            <a:stretch>
              <a:fillRect/>
            </a:stretch>
          </p:blipFill>
          <p:spPr>
            <a:xfrm>
              <a:off x="148819" y="2972965"/>
              <a:ext cx="2722412" cy="1281946"/>
            </a:xfrm>
            <a:prstGeom prst="rect">
              <a:avLst/>
            </a:prstGeom>
          </p:spPr>
        </p:pic>
        <p:pic>
          <p:nvPicPr>
            <p:cNvPr id="19" name="Picture 18">
              <a:extLst>
                <a:ext uri="{FF2B5EF4-FFF2-40B4-BE49-F238E27FC236}">
                  <a16:creationId xmlns:a16="http://schemas.microsoft.com/office/drawing/2014/main" id="{024B3EA0-D8A7-FCAF-B222-65F7511D020D}"/>
                </a:ext>
              </a:extLst>
            </p:cNvPr>
            <p:cNvPicPr>
              <a:picLocks noChangeAspect="1"/>
            </p:cNvPicPr>
            <p:nvPr/>
          </p:nvPicPr>
          <p:blipFill>
            <a:blip r:embed="rId5"/>
            <a:stretch>
              <a:fillRect/>
            </a:stretch>
          </p:blipFill>
          <p:spPr>
            <a:xfrm>
              <a:off x="2968914" y="2944590"/>
              <a:ext cx="4645940" cy="1279104"/>
            </a:xfrm>
            <a:prstGeom prst="rect">
              <a:avLst/>
            </a:prstGeom>
          </p:spPr>
        </p:pic>
        <p:pic>
          <p:nvPicPr>
            <p:cNvPr id="21" name="Picture 20">
              <a:extLst>
                <a:ext uri="{FF2B5EF4-FFF2-40B4-BE49-F238E27FC236}">
                  <a16:creationId xmlns:a16="http://schemas.microsoft.com/office/drawing/2014/main" id="{A5AB16B5-FE2F-9206-27BE-C9ECE67B8069}"/>
                </a:ext>
              </a:extLst>
            </p:cNvPr>
            <p:cNvPicPr>
              <a:picLocks noChangeAspect="1"/>
            </p:cNvPicPr>
            <p:nvPr/>
          </p:nvPicPr>
          <p:blipFill>
            <a:blip r:embed="rId6"/>
            <a:stretch>
              <a:fillRect/>
            </a:stretch>
          </p:blipFill>
          <p:spPr>
            <a:xfrm>
              <a:off x="7675499" y="2944590"/>
              <a:ext cx="2368154" cy="1258142"/>
            </a:xfrm>
            <a:prstGeom prst="rect">
              <a:avLst/>
            </a:prstGeom>
          </p:spPr>
        </p:pic>
        <p:pic>
          <p:nvPicPr>
            <p:cNvPr id="23" name="Picture 22">
              <a:extLst>
                <a:ext uri="{FF2B5EF4-FFF2-40B4-BE49-F238E27FC236}">
                  <a16:creationId xmlns:a16="http://schemas.microsoft.com/office/drawing/2014/main" id="{20F50725-D580-A6B6-928C-E05787C1B5AC}"/>
                </a:ext>
              </a:extLst>
            </p:cNvPr>
            <p:cNvPicPr>
              <a:picLocks noChangeAspect="1"/>
            </p:cNvPicPr>
            <p:nvPr/>
          </p:nvPicPr>
          <p:blipFill>
            <a:blip r:embed="rId7"/>
            <a:stretch>
              <a:fillRect/>
            </a:stretch>
          </p:blipFill>
          <p:spPr>
            <a:xfrm>
              <a:off x="169817" y="4452707"/>
              <a:ext cx="2594427" cy="1279104"/>
            </a:xfrm>
            <a:prstGeom prst="rect">
              <a:avLst/>
            </a:prstGeom>
          </p:spPr>
        </p:pic>
        <p:pic>
          <p:nvPicPr>
            <p:cNvPr id="8" name="Picture 7">
              <a:extLst>
                <a:ext uri="{FF2B5EF4-FFF2-40B4-BE49-F238E27FC236}">
                  <a16:creationId xmlns:a16="http://schemas.microsoft.com/office/drawing/2014/main" id="{9C467F67-79A4-D78A-7C80-0012CC530CCD}"/>
                </a:ext>
              </a:extLst>
            </p:cNvPr>
            <p:cNvPicPr>
              <a:picLocks noChangeAspect="1"/>
            </p:cNvPicPr>
            <p:nvPr/>
          </p:nvPicPr>
          <p:blipFill>
            <a:blip r:embed="rId8"/>
            <a:stretch>
              <a:fillRect/>
            </a:stretch>
          </p:blipFill>
          <p:spPr>
            <a:xfrm>
              <a:off x="2968914" y="2972964"/>
              <a:ext cx="1270626" cy="1279105"/>
            </a:xfrm>
            <a:prstGeom prst="rect">
              <a:avLst/>
            </a:prstGeom>
          </p:spPr>
        </p:pic>
        <p:pic>
          <p:nvPicPr>
            <p:cNvPr id="25" name="Picture 24">
              <a:extLst>
                <a:ext uri="{FF2B5EF4-FFF2-40B4-BE49-F238E27FC236}">
                  <a16:creationId xmlns:a16="http://schemas.microsoft.com/office/drawing/2014/main" id="{D3B3539F-0E2A-DB03-19A8-BB54FAF513AA}"/>
                </a:ext>
              </a:extLst>
            </p:cNvPr>
            <p:cNvPicPr>
              <a:picLocks noChangeAspect="1"/>
            </p:cNvPicPr>
            <p:nvPr/>
          </p:nvPicPr>
          <p:blipFill>
            <a:blip r:embed="rId9"/>
            <a:stretch>
              <a:fillRect/>
            </a:stretch>
          </p:blipFill>
          <p:spPr>
            <a:xfrm>
              <a:off x="2871232" y="4474900"/>
              <a:ext cx="2357072" cy="1282345"/>
            </a:xfrm>
            <a:prstGeom prst="rect">
              <a:avLst/>
            </a:prstGeom>
          </p:spPr>
        </p:pic>
      </p:grpSp>
      <p:sp>
        <p:nvSpPr>
          <p:cNvPr id="28" name="TextBox 27">
            <a:extLst>
              <a:ext uri="{FF2B5EF4-FFF2-40B4-BE49-F238E27FC236}">
                <a16:creationId xmlns:a16="http://schemas.microsoft.com/office/drawing/2014/main" id="{49A0C39F-1C3E-8947-A040-F5AC40325CEB}"/>
              </a:ext>
            </a:extLst>
          </p:cNvPr>
          <p:cNvSpPr txBox="1"/>
          <p:nvPr/>
        </p:nvSpPr>
        <p:spPr>
          <a:xfrm>
            <a:off x="7744803" y="4757503"/>
            <a:ext cx="4780157" cy="18466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Defined rare kidney conditions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1200" cap="none" spc="0" normalizeH="0" baseline="0" noProof="0" dirty="0">
              <a:ln>
                <a:noFill/>
              </a:ln>
              <a:solidFill>
                <a:srgbClr val="54565A"/>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54565A"/>
                </a:solidFill>
                <a:effectLst/>
                <a:uLnTx/>
                <a:uFillTx/>
                <a:latin typeface="Calibri" panose="020F0502020204030204"/>
                <a:ea typeface="+mn-ea"/>
                <a:cs typeface="+mn-cs"/>
              </a:rPr>
              <a:t>Reviewing state of the art approaches to diagnose kidney disease</a:t>
            </a:r>
          </a:p>
        </p:txBody>
      </p:sp>
      <p:pic>
        <p:nvPicPr>
          <p:cNvPr id="29" name="Picture 28" descr="A person smiling at camera&#10;&#10;AI-generated content may be incorrect.">
            <a:extLst>
              <a:ext uri="{FF2B5EF4-FFF2-40B4-BE49-F238E27FC236}">
                <a16:creationId xmlns:a16="http://schemas.microsoft.com/office/drawing/2014/main" id="{C463B6E3-79CF-DBBF-3A2B-20A5525A3611}"/>
              </a:ext>
            </a:extLst>
          </p:cNvPr>
          <p:cNvPicPr>
            <a:picLocks noChangeAspect="1"/>
          </p:cNvPicPr>
          <p:nvPr/>
        </p:nvPicPr>
        <p:blipFill>
          <a:blip r:embed="rId10"/>
          <a:srcRect r="11899" b="17989"/>
          <a:stretch>
            <a:fillRect/>
          </a:stretch>
        </p:blipFill>
        <p:spPr>
          <a:xfrm>
            <a:off x="8207477" y="-32915"/>
            <a:ext cx="766917" cy="921166"/>
          </a:xfrm>
          <a:prstGeom prst="rect">
            <a:avLst/>
          </a:prstGeom>
        </p:spPr>
      </p:pic>
    </p:spTree>
    <p:extLst>
      <p:ext uri="{BB962C8B-B14F-4D97-AF65-F5344CB8AC3E}">
        <p14:creationId xmlns:p14="http://schemas.microsoft.com/office/powerpoint/2010/main" val="168283363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E2F05-0A4C-A694-BB4D-986B6ACA9CB0}"/>
              </a:ext>
            </a:extLst>
          </p:cNvPr>
          <p:cNvSpPr/>
          <p:nvPr/>
        </p:nvSpPr>
        <p:spPr>
          <a:xfrm>
            <a:off x="-15342" y="22799"/>
            <a:ext cx="12195829" cy="820237"/>
          </a:xfrm>
          <a:prstGeom prst="rect">
            <a:avLst/>
          </a:prstGeom>
          <a:solidFill>
            <a:srgbClr val="B7212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0B0004020202020204"/>
                <a:ea typeface="+mn-ea"/>
                <a:cs typeface="+mn-cs"/>
              </a:rPr>
              <a:t>NIKRF PhD Studentship: Helena</a:t>
            </a:r>
          </a:p>
        </p:txBody>
      </p:sp>
      <p:pic>
        <p:nvPicPr>
          <p:cNvPr id="10" name="Picture 9">
            <a:extLst>
              <a:ext uri="{FF2B5EF4-FFF2-40B4-BE49-F238E27FC236}">
                <a16:creationId xmlns:a16="http://schemas.microsoft.com/office/drawing/2014/main" id="{20E68264-C716-18BA-7228-72D971CC4012}"/>
              </a:ext>
            </a:extLst>
          </p:cNvPr>
          <p:cNvPicPr>
            <a:picLocks noChangeAspect="1"/>
          </p:cNvPicPr>
          <p:nvPr/>
        </p:nvPicPr>
        <p:blipFill>
          <a:blip r:embed="rId2"/>
          <a:stretch>
            <a:fillRect/>
          </a:stretch>
        </p:blipFill>
        <p:spPr>
          <a:xfrm>
            <a:off x="385132" y="1196781"/>
            <a:ext cx="1911406" cy="1917993"/>
          </a:xfrm>
          <a:prstGeom prst="rect">
            <a:avLst/>
          </a:prstGeom>
        </p:spPr>
      </p:pic>
      <p:sp>
        <p:nvSpPr>
          <p:cNvPr id="37" name="TextBox 36">
            <a:extLst>
              <a:ext uri="{FF2B5EF4-FFF2-40B4-BE49-F238E27FC236}">
                <a16:creationId xmlns:a16="http://schemas.microsoft.com/office/drawing/2014/main" id="{CA7203B3-8EBF-9BCA-B846-C3B4E60EAD36}"/>
              </a:ext>
            </a:extLst>
          </p:cNvPr>
          <p:cNvSpPr txBox="1"/>
          <p:nvPr/>
        </p:nvSpPr>
        <p:spPr>
          <a:xfrm>
            <a:off x="306037" y="3511328"/>
            <a:ext cx="11579928" cy="33239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Aptos" panose="020B0004020202020204"/>
                <a:ea typeface="+mn-ea"/>
                <a:cs typeface="+mn-cs"/>
              </a:rPr>
              <a:t>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Investigate how creative (performing) arts can overcome barriers to participation in rare kidney research within 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Co-produce a portfolio of creative practice to increase awareness &amp; understanding of kidney disorders in children &amp; young adults – e.g. infographics, play, videos, podcasts, storytelling, immersive arts.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Co-design key messaging &amp; adaptive guidelines to improve communication &amp; understanding to maximise participation in clinical trials / research for kidney patients, their families, and healthcare professionals.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Aptos" panose="020B0004020202020204"/>
                <a:ea typeface="+mn-ea"/>
                <a:cs typeface="+mn-cs"/>
              </a:rPr>
              <a:t>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Survey of Young Patient Action Groups throughout the UK –  “</a:t>
            </a:r>
            <a:r>
              <a:rPr kumimoji="0" lang="en-GB" sz="1300" b="0" i="1" u="none" strike="noStrike" kern="1200" cap="none" spc="0" normalizeH="0" baseline="0" noProof="0" dirty="0">
                <a:ln>
                  <a:noFill/>
                </a:ln>
                <a:solidFill>
                  <a:prstClr val="black"/>
                </a:solidFill>
                <a:effectLst/>
                <a:uLnTx/>
                <a:uFillTx/>
                <a:latin typeface="Aptos" panose="020B0004020202020204"/>
                <a:ea typeface="+mn-ea"/>
                <a:cs typeface="+mn-cs"/>
              </a:rPr>
              <a:t>Your Youth Research Group - Help us learn from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Ethical approval – application ready for submission - includes suite of documents prepared for workshops with children and young people to co-design establishment of NI PAG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Scoping review to identify gaps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Aptos" panose="020B0004020202020204"/>
                <a:ea typeface="+mn-ea"/>
                <a:cs typeface="+mn-cs"/>
              </a:rPr>
              <a:t>UK Kidney Ecosystem – overview of research currently underway, including impact of  ‘clinical trial’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cxnSp>
        <p:nvCxnSpPr>
          <p:cNvPr id="49" name="Straight Connector 48">
            <a:extLst>
              <a:ext uri="{FF2B5EF4-FFF2-40B4-BE49-F238E27FC236}">
                <a16:creationId xmlns:a16="http://schemas.microsoft.com/office/drawing/2014/main" id="{99062C7F-37EF-EE26-228F-103568F66A42}"/>
              </a:ext>
            </a:extLst>
          </p:cNvPr>
          <p:cNvCxnSpPr>
            <a:cxnSpLocks/>
          </p:cNvCxnSpPr>
          <p:nvPr/>
        </p:nvCxnSpPr>
        <p:spPr>
          <a:xfrm>
            <a:off x="7516714" y="1635946"/>
            <a:ext cx="776817" cy="188382"/>
          </a:xfrm>
          <a:prstGeom prst="bentConnector3">
            <a:avLst>
              <a:gd name="adj1" fmla="val 50000"/>
            </a:avLst>
          </a:prstGeom>
          <a:ln>
            <a:no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FE6EAE48-112E-9601-3D05-C28A8E47765B}"/>
              </a:ext>
            </a:extLst>
          </p:cNvPr>
          <p:cNvSpPr txBox="1"/>
          <p:nvPr/>
        </p:nvSpPr>
        <p:spPr>
          <a:xfrm>
            <a:off x="9971806" y="1609992"/>
            <a:ext cx="1914158" cy="12388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Aptos" panose="020B0004020202020204"/>
                <a:ea typeface="+mn-ea"/>
                <a:cs typeface="+mn-cs"/>
              </a:rPr>
              <a:t>Improve the lives of children affected by rare kidney diseases</a:t>
            </a:r>
          </a:p>
        </p:txBody>
      </p:sp>
      <p:sp>
        <p:nvSpPr>
          <p:cNvPr id="3" name="TextBox 2">
            <a:extLst>
              <a:ext uri="{FF2B5EF4-FFF2-40B4-BE49-F238E27FC236}">
                <a16:creationId xmlns:a16="http://schemas.microsoft.com/office/drawing/2014/main" id="{691F3915-D9B4-839E-1798-07B1C03CE2C0}"/>
              </a:ext>
            </a:extLst>
          </p:cNvPr>
          <p:cNvSpPr txBox="1"/>
          <p:nvPr/>
        </p:nvSpPr>
        <p:spPr>
          <a:xfrm>
            <a:off x="10938402" y="12321"/>
            <a:ext cx="12420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0B0004020202020204"/>
                <a:ea typeface="+mn-ea"/>
                <a:cs typeface="+mn-cs"/>
              </a:rPr>
              <a:t>Helena Brown 17 Sep 2025</a:t>
            </a:r>
          </a:p>
        </p:txBody>
      </p:sp>
      <p:sp>
        <p:nvSpPr>
          <p:cNvPr id="43" name="Rectangle 42">
            <a:extLst>
              <a:ext uri="{FF2B5EF4-FFF2-40B4-BE49-F238E27FC236}">
                <a16:creationId xmlns:a16="http://schemas.microsoft.com/office/drawing/2014/main" id="{9760361D-2CA4-767F-B3BE-511182859B88}"/>
              </a:ext>
            </a:extLst>
          </p:cNvPr>
          <p:cNvSpPr/>
          <p:nvPr/>
        </p:nvSpPr>
        <p:spPr>
          <a:xfrm>
            <a:off x="306036" y="1336219"/>
            <a:ext cx="6078072" cy="146403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6EF1A6F3-252D-ACBA-29DC-67A6FC449BF7}"/>
              </a:ext>
            </a:extLst>
          </p:cNvPr>
          <p:cNvSpPr txBox="1"/>
          <p:nvPr/>
        </p:nvSpPr>
        <p:spPr>
          <a:xfrm>
            <a:off x="1229046" y="2499175"/>
            <a:ext cx="2099006" cy="557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ptos" panose="020B0004020202020204"/>
                <a:ea typeface="+mn-ea"/>
                <a:cs typeface="+mn-cs"/>
              </a:rPr>
              <a:t>G</a:t>
            </a:r>
            <a:r>
              <a:rPr kumimoji="0" lang="en-GB" sz="2000" b="1" i="0" u="none" strike="noStrike" kern="1200" cap="none" spc="0" normalizeH="0" baseline="0" noProof="0" dirty="0">
                <a:ln>
                  <a:noFill/>
                </a:ln>
                <a:solidFill>
                  <a:srgbClr val="FF0000"/>
                </a:solidFill>
                <a:effectLst/>
                <a:uLnTx/>
                <a:uFillTx/>
                <a:latin typeface="Aptos" panose="020B0004020202020204"/>
                <a:ea typeface="+mn-ea"/>
                <a:cs typeface="+mn-cs"/>
              </a:rPr>
              <a:t>R</a:t>
            </a:r>
            <a:r>
              <a:rPr kumimoji="0" lang="en-GB" sz="2400" b="1" i="0" u="none" strike="noStrike" kern="1200" cap="none" spc="0" normalizeH="0" baseline="0" noProof="0" dirty="0">
                <a:ln>
                  <a:noFill/>
                </a:ln>
                <a:solidFill>
                  <a:srgbClr val="FF0000"/>
                </a:solidFill>
                <a:effectLst/>
                <a:uLnTx/>
                <a:uFillTx/>
                <a:latin typeface="Aptos" panose="020B0004020202020204"/>
                <a:ea typeface="+mn-ea"/>
                <a:cs typeface="+mn-cs"/>
              </a:rPr>
              <a:t>O</a:t>
            </a:r>
            <a:r>
              <a:rPr kumimoji="0" lang="en-GB" sz="2800" b="1" i="0" u="none" strike="noStrike" kern="1200" cap="none" spc="0" normalizeH="0" baseline="0" noProof="0" dirty="0">
                <a:ln>
                  <a:noFill/>
                </a:ln>
                <a:solidFill>
                  <a:srgbClr val="FF0000"/>
                </a:solidFill>
                <a:effectLst/>
                <a:uLnTx/>
                <a:uFillTx/>
                <a:latin typeface="Aptos" panose="020B0004020202020204"/>
                <a:ea typeface="+mn-ea"/>
                <a:cs typeface="+mn-cs"/>
              </a:rPr>
              <a:t>W</a:t>
            </a:r>
            <a:r>
              <a:rPr kumimoji="0" lang="en-GB" sz="3200" b="1" i="0" u="none" strike="noStrike" kern="1200" cap="none" spc="0" normalizeH="0" baseline="0" noProof="0" dirty="0">
                <a:ln>
                  <a:noFill/>
                </a:ln>
                <a:solidFill>
                  <a:srgbClr val="FF0000"/>
                </a:solidFill>
                <a:effectLst/>
                <a:uLnTx/>
                <a:uFillTx/>
                <a:latin typeface="Aptos" panose="020B0004020202020204"/>
                <a:ea typeface="+mn-ea"/>
                <a:cs typeface="+mn-cs"/>
              </a:rPr>
              <a:t>I</a:t>
            </a:r>
            <a:r>
              <a:rPr kumimoji="0" lang="en-GB" sz="3600" b="1" i="0" u="none" strike="noStrike" kern="1200" cap="none" spc="0" normalizeH="0" baseline="0" noProof="0" dirty="0">
                <a:ln>
                  <a:noFill/>
                </a:ln>
                <a:solidFill>
                  <a:srgbClr val="FF0000"/>
                </a:solidFill>
                <a:effectLst/>
                <a:uLnTx/>
                <a:uFillTx/>
                <a:latin typeface="Aptos" panose="020B0004020202020204"/>
                <a:ea typeface="+mn-ea"/>
                <a:cs typeface="+mn-cs"/>
              </a:rPr>
              <a:t>N</a:t>
            </a:r>
            <a:r>
              <a:rPr kumimoji="0" lang="en-GB" sz="4000" b="1" i="0" u="none" strike="noStrike" kern="1200" cap="none" spc="0" normalizeH="0" baseline="0" noProof="0" dirty="0">
                <a:ln>
                  <a:noFill/>
                </a:ln>
                <a:solidFill>
                  <a:srgbClr val="FF0000"/>
                </a:solidFill>
                <a:effectLst/>
                <a:uLnTx/>
                <a:uFillTx/>
                <a:latin typeface="Aptos" panose="020B0004020202020204"/>
                <a:ea typeface="+mn-ea"/>
                <a:cs typeface="+mn-cs"/>
              </a:rPr>
              <a:t>G</a:t>
            </a:r>
            <a:r>
              <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rPr>
              <a:t> </a:t>
            </a:r>
          </a:p>
        </p:txBody>
      </p:sp>
      <p:pic>
        <p:nvPicPr>
          <p:cNvPr id="2" name="Content Placeholder 3">
            <a:extLst>
              <a:ext uri="{FF2B5EF4-FFF2-40B4-BE49-F238E27FC236}">
                <a16:creationId xmlns:a16="http://schemas.microsoft.com/office/drawing/2014/main" id="{C5EFC4DA-0C3D-7CAC-A1B7-421FA99C395B}"/>
              </a:ext>
            </a:extLst>
          </p:cNvPr>
          <p:cNvPicPr>
            <a:picLocks noChangeAspect="1"/>
          </p:cNvPicPr>
          <p:nvPr/>
        </p:nvPicPr>
        <p:blipFill>
          <a:blip r:embed="rId3"/>
          <a:stretch>
            <a:fillRect/>
          </a:stretch>
        </p:blipFill>
        <p:spPr>
          <a:xfrm>
            <a:off x="2362815" y="1426588"/>
            <a:ext cx="2027475" cy="1620035"/>
          </a:xfrm>
          <a:prstGeom prst="rect">
            <a:avLst/>
          </a:prstGeom>
        </p:spPr>
      </p:pic>
      <p:pic>
        <p:nvPicPr>
          <p:cNvPr id="11" name="Picture 10">
            <a:extLst>
              <a:ext uri="{FF2B5EF4-FFF2-40B4-BE49-F238E27FC236}">
                <a16:creationId xmlns:a16="http://schemas.microsoft.com/office/drawing/2014/main" id="{ABC5227D-7FF4-7186-107B-E76624EC94C1}"/>
              </a:ext>
            </a:extLst>
          </p:cNvPr>
          <p:cNvPicPr>
            <a:picLocks noChangeAspect="1"/>
          </p:cNvPicPr>
          <p:nvPr/>
        </p:nvPicPr>
        <p:blipFill>
          <a:blip r:embed="rId4"/>
          <a:stretch>
            <a:fillRect/>
          </a:stretch>
        </p:blipFill>
        <p:spPr>
          <a:xfrm>
            <a:off x="4434916" y="1581490"/>
            <a:ext cx="1832237" cy="1464031"/>
          </a:xfrm>
          <a:prstGeom prst="rect">
            <a:avLst/>
          </a:prstGeom>
        </p:spPr>
      </p:pic>
      <p:sp>
        <p:nvSpPr>
          <p:cNvPr id="32" name="TextBox 31">
            <a:extLst>
              <a:ext uri="{FF2B5EF4-FFF2-40B4-BE49-F238E27FC236}">
                <a16:creationId xmlns:a16="http://schemas.microsoft.com/office/drawing/2014/main" id="{928ACEFC-19CD-E5D2-1A4B-3D61986F19C5}"/>
              </a:ext>
            </a:extLst>
          </p:cNvPr>
          <p:cNvSpPr txBox="1"/>
          <p:nvPr/>
        </p:nvSpPr>
        <p:spPr>
          <a:xfrm>
            <a:off x="2008654" y="3135733"/>
            <a:ext cx="74397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a:ea typeface="+mn-ea"/>
                <a:cs typeface="+mn-cs"/>
              </a:rPr>
              <a:t>Supervised by AJ McKnight, Noleen McCorry and Franziska Shroeder</a:t>
            </a:r>
          </a:p>
        </p:txBody>
      </p:sp>
      <p:pic>
        <p:nvPicPr>
          <p:cNvPr id="34" name="Picture 33" descr="A logo with blue and white text&#10;&#10;AI-generated content may be incorrect.">
            <a:extLst>
              <a:ext uri="{FF2B5EF4-FFF2-40B4-BE49-F238E27FC236}">
                <a16:creationId xmlns:a16="http://schemas.microsoft.com/office/drawing/2014/main" id="{B1377CB0-FA3C-F5F6-8038-471E53155D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5375" y="119258"/>
            <a:ext cx="1959493" cy="622255"/>
          </a:xfrm>
          <a:prstGeom prst="rect">
            <a:avLst/>
          </a:prstGeom>
        </p:spPr>
      </p:pic>
      <p:pic>
        <p:nvPicPr>
          <p:cNvPr id="35" name="Picture 34">
            <a:extLst>
              <a:ext uri="{FF2B5EF4-FFF2-40B4-BE49-F238E27FC236}">
                <a16:creationId xmlns:a16="http://schemas.microsoft.com/office/drawing/2014/main" id="{87BDFA62-FE8D-44FE-91E0-2E72258D07A5}"/>
              </a:ext>
            </a:extLst>
          </p:cNvPr>
          <p:cNvPicPr>
            <a:picLocks noChangeAspect="1"/>
          </p:cNvPicPr>
          <p:nvPr/>
        </p:nvPicPr>
        <p:blipFill>
          <a:blip r:embed="rId6"/>
          <a:stretch>
            <a:fillRect/>
          </a:stretch>
        </p:blipFill>
        <p:spPr>
          <a:xfrm>
            <a:off x="9042177" y="84391"/>
            <a:ext cx="1859259" cy="710399"/>
          </a:xfrm>
          <a:prstGeom prst="rect">
            <a:avLst/>
          </a:prstGeom>
        </p:spPr>
      </p:pic>
      <p:sp>
        <p:nvSpPr>
          <p:cNvPr id="36" name="TextBox 35">
            <a:extLst>
              <a:ext uri="{FF2B5EF4-FFF2-40B4-BE49-F238E27FC236}">
                <a16:creationId xmlns:a16="http://schemas.microsoft.com/office/drawing/2014/main" id="{3BED8447-7EFB-B7A4-1C1B-99935D9D87AE}"/>
              </a:ext>
            </a:extLst>
          </p:cNvPr>
          <p:cNvSpPr txBox="1"/>
          <p:nvPr/>
        </p:nvSpPr>
        <p:spPr>
          <a:xfrm>
            <a:off x="-15342" y="916078"/>
            <a:ext cx="12195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E2841">
                    <a:lumMod val="50000"/>
                    <a:lumOff val="50000"/>
                  </a:srgbClr>
                </a:solidFill>
                <a:effectLst/>
                <a:uLnTx/>
                <a:uFillTx/>
                <a:latin typeface="Aptos" panose="020B0004020202020204"/>
                <a:ea typeface="+mn-ea"/>
                <a:cs typeface="+mn-cs"/>
              </a:rPr>
              <a:t>To Maximise participation of paediatric patients with rare kidney conditions in clinical trials: a creative arts approach</a:t>
            </a:r>
          </a:p>
        </p:txBody>
      </p:sp>
      <p:grpSp>
        <p:nvGrpSpPr>
          <p:cNvPr id="62" name="Group 61">
            <a:extLst>
              <a:ext uri="{FF2B5EF4-FFF2-40B4-BE49-F238E27FC236}">
                <a16:creationId xmlns:a16="http://schemas.microsoft.com/office/drawing/2014/main" id="{05C2AC7B-7CAB-9AF0-FE78-585D61BC2D38}"/>
              </a:ext>
            </a:extLst>
          </p:cNvPr>
          <p:cNvGrpSpPr/>
          <p:nvPr/>
        </p:nvGrpSpPr>
        <p:grpSpPr>
          <a:xfrm>
            <a:off x="7298667" y="1476885"/>
            <a:ext cx="1743510" cy="1554322"/>
            <a:chOff x="7880632" y="1719957"/>
            <a:chExt cx="2377524" cy="3082855"/>
          </a:xfrm>
          <a:solidFill>
            <a:schemeClr val="bg1"/>
          </a:solidFill>
        </p:grpSpPr>
        <p:sp>
          <p:nvSpPr>
            <p:cNvPr id="25" name="TextBox 24">
              <a:extLst>
                <a:ext uri="{FF2B5EF4-FFF2-40B4-BE49-F238E27FC236}">
                  <a16:creationId xmlns:a16="http://schemas.microsoft.com/office/drawing/2014/main" id="{49D542FF-C43C-A649-7174-10784270BD5D}"/>
                </a:ext>
              </a:extLst>
            </p:cNvPr>
            <p:cNvSpPr txBox="1"/>
            <p:nvPr/>
          </p:nvSpPr>
          <p:spPr>
            <a:xfrm>
              <a:off x="7880632" y="2666249"/>
              <a:ext cx="2377524" cy="2136563"/>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0B0004020202020204"/>
                  <a:ea typeface="+mn-ea"/>
                  <a:cs typeface="+mn-cs"/>
                </a:rPr>
                <a:t>Research in NI needs to grow.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0B0004020202020204"/>
                  <a:ea typeface="+mn-ea"/>
                  <a:cs typeface="+mn-cs"/>
                </a:rPr>
                <a:t>NI isolated </a:t>
              </a:r>
              <a:r>
                <a:rPr kumimoji="0" lang="en-GB" sz="1600" b="1" i="0" u="none" strike="noStrike" kern="1200" cap="none" spc="0" normalizeH="0" baseline="0" noProof="0" dirty="0">
                  <a:ln>
                    <a:noFill/>
                  </a:ln>
                  <a:solidFill>
                    <a:srgbClr val="00B050"/>
                  </a:solidFill>
                  <a:effectLst/>
                  <a:uLnTx/>
                  <a:uFillTx/>
                  <a:latin typeface="Aptos" panose="020B0004020202020204"/>
                  <a:ea typeface="+mn-ea"/>
                  <a:cs typeface="+mn-cs"/>
                </a:rPr>
                <a:t>COLLABORATE</a:t>
              </a:r>
            </a:p>
          </p:txBody>
        </p:sp>
        <p:pic>
          <p:nvPicPr>
            <p:cNvPr id="59" name="Picture 58">
              <a:extLst>
                <a:ext uri="{FF2B5EF4-FFF2-40B4-BE49-F238E27FC236}">
                  <a16:creationId xmlns:a16="http://schemas.microsoft.com/office/drawing/2014/main" id="{4577A176-DA02-BA7B-1532-1B9831C503F1}"/>
                </a:ext>
              </a:extLst>
            </p:cNvPr>
            <p:cNvPicPr>
              <a:picLocks noChangeAspect="1"/>
            </p:cNvPicPr>
            <p:nvPr/>
          </p:nvPicPr>
          <p:blipFill>
            <a:blip r:embed="rId7"/>
            <a:stretch>
              <a:fillRect/>
            </a:stretch>
          </p:blipFill>
          <p:spPr>
            <a:xfrm>
              <a:off x="8072838" y="1728718"/>
              <a:ext cx="769852" cy="862064"/>
            </a:xfrm>
            <a:prstGeom prst="rect">
              <a:avLst/>
            </a:prstGeom>
            <a:grpFill/>
            <a:ln>
              <a:noFill/>
            </a:ln>
          </p:spPr>
        </p:pic>
        <p:pic>
          <p:nvPicPr>
            <p:cNvPr id="60" name="Picture 59">
              <a:extLst>
                <a:ext uri="{FF2B5EF4-FFF2-40B4-BE49-F238E27FC236}">
                  <a16:creationId xmlns:a16="http://schemas.microsoft.com/office/drawing/2014/main" id="{93E9B7F5-B427-34D6-FA97-E555085217DE}"/>
                </a:ext>
              </a:extLst>
            </p:cNvPr>
            <p:cNvPicPr>
              <a:picLocks noChangeAspect="1"/>
            </p:cNvPicPr>
            <p:nvPr/>
          </p:nvPicPr>
          <p:blipFill>
            <a:blip r:embed="rId8"/>
            <a:stretch>
              <a:fillRect/>
            </a:stretch>
          </p:blipFill>
          <p:spPr>
            <a:xfrm>
              <a:off x="9049058" y="1766401"/>
              <a:ext cx="769852" cy="862064"/>
            </a:xfrm>
            <a:prstGeom prst="rect">
              <a:avLst/>
            </a:prstGeom>
            <a:grpFill/>
            <a:ln>
              <a:noFill/>
            </a:ln>
          </p:spPr>
        </p:pic>
        <p:pic>
          <p:nvPicPr>
            <p:cNvPr id="63" name="Picture 62">
              <a:extLst>
                <a:ext uri="{FF2B5EF4-FFF2-40B4-BE49-F238E27FC236}">
                  <a16:creationId xmlns:a16="http://schemas.microsoft.com/office/drawing/2014/main" id="{96C073BF-4350-08C7-F223-2D9D842140C6}"/>
                </a:ext>
              </a:extLst>
            </p:cNvPr>
            <p:cNvPicPr>
              <a:picLocks noChangeAspect="1"/>
            </p:cNvPicPr>
            <p:nvPr/>
          </p:nvPicPr>
          <p:blipFill>
            <a:blip r:embed="rId7"/>
            <a:stretch>
              <a:fillRect/>
            </a:stretch>
          </p:blipFill>
          <p:spPr>
            <a:xfrm>
              <a:off x="7880632" y="1719957"/>
              <a:ext cx="769852" cy="862064"/>
            </a:xfrm>
            <a:prstGeom prst="rect">
              <a:avLst/>
            </a:prstGeom>
            <a:grpFill/>
            <a:ln>
              <a:noFill/>
            </a:ln>
          </p:spPr>
        </p:pic>
      </p:grpSp>
      <p:sp>
        <p:nvSpPr>
          <p:cNvPr id="71" name="Arrow: Right 70">
            <a:extLst>
              <a:ext uri="{FF2B5EF4-FFF2-40B4-BE49-F238E27FC236}">
                <a16:creationId xmlns:a16="http://schemas.microsoft.com/office/drawing/2014/main" id="{E19C2C84-CD30-B707-5C40-027B91A2A8F0}"/>
              </a:ext>
            </a:extLst>
          </p:cNvPr>
          <p:cNvSpPr/>
          <p:nvPr/>
        </p:nvSpPr>
        <p:spPr>
          <a:xfrm>
            <a:off x="6508957" y="2001504"/>
            <a:ext cx="494339" cy="263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3" name="Arrow: Right 72">
            <a:extLst>
              <a:ext uri="{FF2B5EF4-FFF2-40B4-BE49-F238E27FC236}">
                <a16:creationId xmlns:a16="http://schemas.microsoft.com/office/drawing/2014/main" id="{DEBFC80A-D2D5-9CB8-0DAF-AF3FDD202DAB}"/>
              </a:ext>
            </a:extLst>
          </p:cNvPr>
          <p:cNvSpPr/>
          <p:nvPr/>
        </p:nvSpPr>
        <p:spPr>
          <a:xfrm>
            <a:off x="9262572" y="2045460"/>
            <a:ext cx="494339" cy="263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232237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phere with white text&amp;#xA;&amp;#xA;Description automatically generated">
            <a:extLst>
              <a:ext uri="{FF2B5EF4-FFF2-40B4-BE49-F238E27FC236}">
                <a16:creationId xmlns:a16="http://schemas.microsoft.com/office/drawing/2014/main" id="{254F40A6-3949-A084-6A76-E13A0BE22B19}"/>
              </a:ext>
            </a:extLst>
          </p:cNvPr>
          <p:cNvPicPr>
            <a:picLocks noChangeAspect="1"/>
          </p:cNvPicPr>
          <p:nvPr/>
        </p:nvPicPr>
        <p:blipFill>
          <a:blip r:embed="rId3"/>
          <a:stretch>
            <a:fill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8015C43E-384D-49F7-48E7-C88F75415495}"/>
              </a:ext>
            </a:extLst>
          </p:cNvPr>
          <p:cNvSpPr txBox="1">
            <a:spLocks/>
          </p:cNvSpPr>
          <p:nvPr/>
        </p:nvSpPr>
        <p:spPr>
          <a:xfrm>
            <a:off x="4650378" y="5964885"/>
            <a:ext cx="7390562" cy="893115"/>
          </a:xfrm>
        </p:spPr>
        <p:txBody>
          <a:bodyP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FFFFFF"/>
                </a:solidFill>
                <a:effectLst/>
                <a:uLnTx/>
                <a:uFillTx/>
                <a:latin typeface="Calibri" panose="020F0502020204030204"/>
                <a:ea typeface="+mn-ea"/>
                <a:cs typeface="+mn-cs"/>
              </a:rPr>
              <a:t>NIKRF: THANK YOU for your support</a:t>
            </a:r>
          </a:p>
        </p:txBody>
      </p:sp>
      <p:sp>
        <p:nvSpPr>
          <p:cNvPr id="3" name="TextBox 2">
            <a:extLst>
              <a:ext uri="{FF2B5EF4-FFF2-40B4-BE49-F238E27FC236}">
                <a16:creationId xmlns:a16="http://schemas.microsoft.com/office/drawing/2014/main" id="{65A251DE-0FF2-895B-C47E-4614DE9E899D}"/>
              </a:ext>
            </a:extLst>
          </p:cNvPr>
          <p:cNvSpPr txBox="1"/>
          <p:nvPr/>
        </p:nvSpPr>
        <p:spPr>
          <a:xfrm>
            <a:off x="7367451" y="1240972"/>
            <a:ext cx="4441371" cy="1754326"/>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DLaM Display" panose="020F0502020204030204" pitchFamily="2" charset="0"/>
                <a:ea typeface="ADLaM Display" panose="020F0502020204030204" pitchFamily="2" charset="0"/>
                <a:cs typeface="ADLaM Display" panose="020F0502020204030204" pitchFamily="2" charset="0"/>
              </a:rPr>
              <a:t>View a short video of local kidney research</a:t>
            </a:r>
          </a:p>
        </p:txBody>
      </p:sp>
      <p:pic>
        <p:nvPicPr>
          <p:cNvPr id="6" name="Picture 5" descr="A close up of a logo&amp;#xA;&amp;#xA;Description automatically generated">
            <a:extLst>
              <a:ext uri="{FF2B5EF4-FFF2-40B4-BE49-F238E27FC236}">
                <a16:creationId xmlns:a16="http://schemas.microsoft.com/office/drawing/2014/main" id="{695B97C7-F3D3-825E-9D0F-37FA55E666D3}"/>
              </a:ext>
            </a:extLst>
          </p:cNvPr>
          <p:cNvPicPr>
            <a:picLocks noChangeAspect="1"/>
          </p:cNvPicPr>
          <p:nvPr/>
        </p:nvPicPr>
        <p:blipFill>
          <a:blip r:embed="rId4"/>
          <a:stretch>
            <a:fillRect/>
          </a:stretch>
        </p:blipFill>
        <p:spPr>
          <a:xfrm>
            <a:off x="7868678" y="253335"/>
            <a:ext cx="4514911" cy="987637"/>
          </a:xfrm>
          <a:prstGeom prst="rect">
            <a:avLst/>
          </a:prstGeom>
        </p:spPr>
      </p:pic>
      <p:pic>
        <p:nvPicPr>
          <p:cNvPr id="7" name="Picture 6">
            <a:extLst>
              <a:ext uri="{FF2B5EF4-FFF2-40B4-BE49-F238E27FC236}">
                <a16:creationId xmlns:a16="http://schemas.microsoft.com/office/drawing/2014/main" id="{C6B52A50-FA07-3546-22CE-AA874639D20E}"/>
              </a:ext>
            </a:extLst>
          </p:cNvPr>
          <p:cNvPicPr>
            <a:picLocks noChangeAspect="1"/>
          </p:cNvPicPr>
          <p:nvPr/>
        </p:nvPicPr>
        <p:blipFill>
          <a:blip r:embed="rId5"/>
          <a:stretch>
            <a:fillRect/>
          </a:stretch>
        </p:blipFill>
        <p:spPr>
          <a:xfrm>
            <a:off x="7311414" y="2960688"/>
            <a:ext cx="4531178" cy="2371600"/>
          </a:xfrm>
          <a:prstGeom prst="rect">
            <a:avLst/>
          </a:prstGeom>
        </p:spPr>
      </p:pic>
    </p:spTree>
    <p:extLst>
      <p:ext uri="{BB962C8B-B14F-4D97-AF65-F5344CB8AC3E}">
        <p14:creationId xmlns:p14="http://schemas.microsoft.com/office/powerpoint/2010/main" val="4209066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268"/>
            <a:ext cx="12192000" cy="2247947"/>
            <a:chOff x="0" y="-177160"/>
            <a:chExt cx="5104987" cy="888078"/>
          </a:xfrm>
        </p:grpSpPr>
        <p:sp>
          <p:nvSpPr>
            <p:cNvPr id="3" name="Freeform 3"/>
            <p:cNvSpPr/>
            <p:nvPr/>
          </p:nvSpPr>
          <p:spPr>
            <a:xfrm>
              <a:off x="0" y="-177160"/>
              <a:ext cx="5104986" cy="515153"/>
            </a:xfrm>
            <a:custGeom>
              <a:avLst/>
              <a:gdLst/>
              <a:ahLst/>
              <a:cxnLst/>
              <a:rect l="l" t="t" r="r" b="b"/>
              <a:pathLst>
                <a:path w="5104986" h="710918">
                  <a:moveTo>
                    <a:pt x="0" y="0"/>
                  </a:moveTo>
                  <a:lnTo>
                    <a:pt x="5104986" y="0"/>
                  </a:lnTo>
                  <a:lnTo>
                    <a:pt x="5104986" y="710918"/>
                  </a:lnTo>
                  <a:lnTo>
                    <a:pt x="0" y="710918"/>
                  </a:lnTo>
                  <a:close/>
                </a:path>
              </a:pathLst>
            </a:custGeom>
            <a:solidFill>
              <a:srgbClr val="D9D9D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5104987" cy="7490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182635" y="5705058"/>
            <a:ext cx="3787787" cy="1080225"/>
          </a:xfrm>
          <a:custGeom>
            <a:avLst/>
            <a:gdLst/>
            <a:ahLst/>
            <a:cxnLst/>
            <a:rect l="l" t="t" r="r" b="b"/>
            <a:pathLst>
              <a:path w="5043095" h="1604621">
                <a:moveTo>
                  <a:pt x="0" y="0"/>
                </a:moveTo>
                <a:lnTo>
                  <a:pt x="5043095" y="0"/>
                </a:lnTo>
                <a:lnTo>
                  <a:pt x="5043095" y="1604621"/>
                </a:lnTo>
                <a:lnTo>
                  <a:pt x="0" y="160462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3970422" y="4812121"/>
            <a:ext cx="4786718" cy="2630079"/>
          </a:xfrm>
          <a:custGeom>
            <a:avLst/>
            <a:gdLst/>
            <a:ahLst/>
            <a:cxnLst/>
            <a:rect l="l" t="t" r="r" b="b"/>
            <a:pathLst>
              <a:path w="6200778" h="3499218">
                <a:moveTo>
                  <a:pt x="0" y="0"/>
                </a:moveTo>
                <a:lnTo>
                  <a:pt x="6200778" y="0"/>
                </a:lnTo>
                <a:lnTo>
                  <a:pt x="6200778" y="3499219"/>
                </a:lnTo>
                <a:lnTo>
                  <a:pt x="0" y="3499219"/>
                </a:lnTo>
                <a:lnTo>
                  <a:pt x="0" y="0"/>
                </a:lnTo>
                <a:close/>
              </a:path>
            </a:pathLst>
          </a:custGeom>
          <a:blipFill>
            <a:blip r:embed="rId4"/>
            <a:stretch>
              <a:fillRect/>
            </a:stretch>
          </a:blipFill>
        </p:spPr>
        <p:txBody>
          <a:bodyPr/>
          <a:lstStyle/>
          <a:p>
            <a:pPr defTabSz="609630"/>
            <a:endParaRPr lang="en-US" sz="1200" dirty="0">
              <a:solidFill>
                <a:prstClr val="black"/>
              </a:solidFill>
              <a:latin typeface="Calibri"/>
            </a:endParaRPr>
          </a:p>
        </p:txBody>
      </p:sp>
      <p:sp>
        <p:nvSpPr>
          <p:cNvPr id="8" name="TextBox 8"/>
          <p:cNvSpPr txBox="1"/>
          <p:nvPr/>
        </p:nvSpPr>
        <p:spPr>
          <a:xfrm>
            <a:off x="288041" y="1008919"/>
            <a:ext cx="12191997" cy="192360"/>
          </a:xfrm>
          <a:prstGeom prst="rect">
            <a:avLst/>
          </a:prstGeom>
        </p:spPr>
        <p:txBody>
          <a:bodyPr wrap="square" lIns="0" tIns="0" rIns="0" bIns="0" rtlCol="0" anchor="t">
            <a:spAutoFit/>
          </a:bodyPr>
          <a:lstStyle/>
          <a:p>
            <a:pPr defTabSz="609630">
              <a:lnSpc>
                <a:spcPts val="1534"/>
              </a:lnSpc>
            </a:pPr>
            <a:r>
              <a:rPr lang="en-US" sz="1000" b="1" dirty="0">
                <a:solidFill>
                  <a:srgbClr val="000000"/>
                </a:solidFill>
                <a:latin typeface="Canva Sans Bold"/>
                <a:ea typeface="Canva Sans Bold"/>
                <a:cs typeface="Canva Sans Bold"/>
                <a:sym typeface="Canva Sans Bold"/>
              </a:rPr>
              <a:t>Team: Dr Clare McKeaveney,  Dr James McMahon, Professor Helen Noble,  Professor Joanne Reid, Professor Paul Gill, Nicola </a:t>
            </a:r>
            <a:r>
              <a:rPr lang="en-US" sz="1000" b="1" dirty="0" err="1">
                <a:solidFill>
                  <a:srgbClr val="000000"/>
                </a:solidFill>
                <a:latin typeface="Canva Sans Bold"/>
                <a:ea typeface="Canva Sans Bold"/>
                <a:cs typeface="Canva Sans Bold"/>
                <a:sym typeface="Canva Sans Bold"/>
              </a:rPr>
              <a:t>Rosaasen</a:t>
            </a:r>
            <a:r>
              <a:rPr lang="en-US" sz="1000" b="1" dirty="0">
                <a:solidFill>
                  <a:srgbClr val="000000"/>
                </a:solidFill>
                <a:latin typeface="Canva Sans Bold"/>
                <a:ea typeface="Canva Sans Bold"/>
                <a:cs typeface="Canva Sans Bold"/>
                <a:sym typeface="Canva Sans Bold"/>
              </a:rPr>
              <a:t>, Dr Alison Wood, Professor Holly Mansell</a:t>
            </a:r>
          </a:p>
        </p:txBody>
      </p:sp>
      <p:sp>
        <p:nvSpPr>
          <p:cNvPr id="9" name="TextBox 9"/>
          <p:cNvSpPr txBox="1"/>
          <p:nvPr/>
        </p:nvSpPr>
        <p:spPr>
          <a:xfrm>
            <a:off x="823636" y="86044"/>
            <a:ext cx="9363959" cy="974626"/>
          </a:xfrm>
          <a:prstGeom prst="rect">
            <a:avLst/>
          </a:prstGeom>
        </p:spPr>
        <p:txBody>
          <a:bodyPr wrap="square" lIns="0" tIns="0" rIns="0" bIns="0" rtlCol="0" anchor="t">
            <a:spAutoFit/>
          </a:bodyPr>
          <a:lstStyle/>
          <a:p>
            <a:pPr defTabSz="609630">
              <a:lnSpc>
                <a:spcPts val="3792"/>
              </a:lnSpc>
            </a:pPr>
            <a:r>
              <a:rPr lang="en-US" sz="2467" b="1" dirty="0">
                <a:solidFill>
                  <a:srgbClr val="000000"/>
                </a:solidFill>
                <a:latin typeface="Canva Sans Bold"/>
                <a:ea typeface="Canva Sans Bold"/>
                <a:cs typeface="Canva Sans Bold"/>
                <a:sym typeface="Canva Sans Bold"/>
              </a:rPr>
              <a:t>Using the ADAPT Guidance to Refine a Video Educational Series for Kidney Transplantation and Living Donation</a:t>
            </a:r>
          </a:p>
        </p:txBody>
      </p:sp>
      <p:sp>
        <p:nvSpPr>
          <p:cNvPr id="10" name="TextBox 10"/>
          <p:cNvSpPr txBox="1"/>
          <p:nvPr/>
        </p:nvSpPr>
        <p:spPr>
          <a:xfrm>
            <a:off x="222740" y="1540577"/>
            <a:ext cx="8311661" cy="4171206"/>
          </a:xfrm>
          <a:prstGeom prst="rect">
            <a:avLst/>
          </a:prstGeom>
        </p:spPr>
        <p:txBody>
          <a:bodyPr wrap="square" lIns="0" tIns="0" rIns="0" bIns="0" rtlCol="0" anchor="t">
            <a:spAutoFit/>
          </a:bodyPr>
          <a:lstStyle/>
          <a:p>
            <a:pPr defTabSz="609630"/>
            <a:r>
              <a:rPr lang="en-US" sz="1867" b="1" dirty="0">
                <a:solidFill>
                  <a:srgbClr val="000000"/>
                </a:solidFill>
                <a:latin typeface="Canva Sans Bold"/>
                <a:ea typeface="Canva Sans Bold"/>
                <a:cs typeface="Canva Sans Bold"/>
                <a:sym typeface="Canva Sans Bold"/>
              </a:rPr>
              <a:t>Aim:</a:t>
            </a:r>
            <a:r>
              <a:rPr lang="en-US" sz="1867" dirty="0">
                <a:solidFill>
                  <a:srgbClr val="000000"/>
                </a:solidFill>
                <a:latin typeface="Canva Sans"/>
                <a:ea typeface="Canva Sans"/>
                <a:cs typeface="Canva Sans"/>
                <a:sym typeface="Canva Sans"/>
              </a:rPr>
              <a:t> The purpose of this study is to adapt a video educational series and evaluate improvements in patient knowledge and satisfaction.</a:t>
            </a:r>
          </a:p>
          <a:p>
            <a:pPr defTabSz="609630"/>
            <a:endParaRPr lang="en-US" sz="1867" dirty="0">
              <a:solidFill>
                <a:srgbClr val="000000"/>
              </a:solidFill>
              <a:latin typeface="Canva Sans"/>
              <a:ea typeface="Canva Sans"/>
              <a:cs typeface="Canva Sans"/>
              <a:sym typeface="Canva Sans"/>
            </a:endParaRPr>
          </a:p>
          <a:p>
            <a:pPr defTabSz="609630"/>
            <a:r>
              <a:rPr lang="en-US" sz="1867" b="1" dirty="0">
                <a:solidFill>
                  <a:srgbClr val="000000"/>
                </a:solidFill>
                <a:latin typeface="Canva Sans Bold"/>
                <a:ea typeface="Canva Sans Bold"/>
                <a:cs typeface="Canva Sans Bold"/>
                <a:sym typeface="Canva Sans Bold"/>
              </a:rPr>
              <a:t>Method: </a:t>
            </a:r>
            <a:r>
              <a:rPr lang="en-US" sz="1867" dirty="0">
                <a:solidFill>
                  <a:srgbClr val="000000"/>
                </a:solidFill>
                <a:latin typeface="Canva Sans"/>
                <a:ea typeface="Canva Sans"/>
                <a:cs typeface="Canva Sans"/>
                <a:sym typeface="Canva Sans"/>
              </a:rPr>
              <a:t>Following the ADAPT Framework, a co-design process was applied involving patients, donors and renal healthcare professionals to adapt and assess the video educational resource. </a:t>
            </a:r>
          </a:p>
          <a:p>
            <a:pPr defTabSz="609630"/>
            <a:endParaRPr lang="en-US" sz="1867" dirty="0">
              <a:solidFill>
                <a:srgbClr val="000000"/>
              </a:solidFill>
              <a:latin typeface="Canva Sans"/>
              <a:ea typeface="Canva Sans"/>
              <a:cs typeface="Canva Sans"/>
              <a:sym typeface="Canva Sans"/>
            </a:endParaRPr>
          </a:p>
          <a:p>
            <a:pPr defTabSz="609630"/>
            <a:r>
              <a:rPr lang="en-US" sz="1867" b="1" dirty="0">
                <a:solidFill>
                  <a:srgbClr val="000000"/>
                </a:solidFill>
                <a:latin typeface="Canva Sans Bold"/>
                <a:ea typeface="Canva Sans Bold"/>
                <a:cs typeface="Canva Sans Bold"/>
                <a:sym typeface="Canva Sans Bold"/>
              </a:rPr>
              <a:t>Update: </a:t>
            </a:r>
            <a:r>
              <a:rPr lang="en-GB" sz="1867" dirty="0">
                <a:solidFill>
                  <a:srgbClr val="000000"/>
                </a:solidFill>
                <a:latin typeface="Canva Sans"/>
                <a:ea typeface="Canva Sans Bold"/>
                <a:cs typeface="Canva Sans Bold"/>
                <a:sym typeface="Canva Sans"/>
              </a:rPr>
              <a:t>New Research Fellow appointed Nov 2024 (Dr James McMahon). R</a:t>
            </a:r>
            <a:r>
              <a:rPr lang="en-GB" sz="1867" dirty="0">
                <a:solidFill>
                  <a:srgbClr val="000000"/>
                </a:solidFill>
                <a:latin typeface="Canva Sans"/>
                <a:ea typeface="Canva Sans"/>
                <a:cs typeface="Canva Sans"/>
                <a:sym typeface="Canva Sans"/>
              </a:rPr>
              <a:t>apid review of educational needs of kidney transplant patients and living donors published in BMC Nephrology.</a:t>
            </a:r>
            <a:r>
              <a:rPr lang="en-US" sz="1867" dirty="0">
                <a:solidFill>
                  <a:srgbClr val="000000"/>
                </a:solidFill>
                <a:latin typeface="Canva Sans"/>
                <a:ea typeface="Canva Sans"/>
                <a:cs typeface="Canva Sans"/>
                <a:sym typeface="Canva Sans"/>
              </a:rPr>
              <a:t> </a:t>
            </a:r>
            <a:r>
              <a:rPr lang="en-GB" sz="1867" dirty="0">
                <a:solidFill>
                  <a:srgbClr val="000000"/>
                </a:solidFill>
                <a:latin typeface="Canva Sans"/>
                <a:ea typeface="Canva Sans"/>
                <a:cs typeface="Canva Sans"/>
                <a:sym typeface="Canva Sans"/>
              </a:rPr>
              <a:t>All live videos are in the final edits. Project extension granted to October 2025. Ethical and governance approval secured for Evaluation Study at BHSCT. </a:t>
            </a:r>
            <a:endParaRPr lang="en-US" sz="1867" dirty="0">
              <a:solidFill>
                <a:srgbClr val="000000"/>
              </a:solidFill>
              <a:latin typeface="Canva Sans"/>
              <a:ea typeface="Canva Sans"/>
              <a:cs typeface="Canva Sans"/>
              <a:sym typeface="Canva Sans"/>
            </a:endParaRPr>
          </a:p>
          <a:p>
            <a:pPr defTabSz="609630"/>
            <a:endParaRPr lang="en-US" sz="1867" dirty="0">
              <a:solidFill>
                <a:srgbClr val="000000"/>
              </a:solidFill>
              <a:latin typeface="Canva Sans"/>
              <a:ea typeface="Canva Sans"/>
              <a:cs typeface="Canva Sans"/>
              <a:sym typeface="Canva Sans"/>
            </a:endParaRPr>
          </a:p>
          <a:p>
            <a:pPr defTabSz="609630">
              <a:lnSpc>
                <a:spcPts val="3358"/>
              </a:lnSpc>
            </a:pPr>
            <a:endParaRPr lang="en-US" sz="1867" dirty="0">
              <a:solidFill>
                <a:srgbClr val="000000"/>
              </a:solidFill>
              <a:latin typeface="Canva Sans"/>
              <a:ea typeface="Canva Sans"/>
              <a:cs typeface="Canva Sans"/>
              <a:sym typeface="Canva Sans"/>
            </a:endParaRPr>
          </a:p>
        </p:txBody>
      </p:sp>
      <p:sp>
        <p:nvSpPr>
          <p:cNvPr id="13" name="TextBox 13"/>
          <p:cNvSpPr txBox="1"/>
          <p:nvPr/>
        </p:nvSpPr>
        <p:spPr>
          <a:xfrm>
            <a:off x="199567" y="4955488"/>
            <a:ext cx="4769987" cy="436017"/>
          </a:xfrm>
          <a:prstGeom prst="rect">
            <a:avLst/>
          </a:prstGeom>
        </p:spPr>
        <p:txBody>
          <a:bodyPr wrap="square" lIns="0" tIns="0" rIns="0" bIns="0" rtlCol="0" anchor="t">
            <a:spAutoFit/>
          </a:bodyPr>
          <a:lstStyle/>
          <a:p>
            <a:pPr defTabSz="609630">
              <a:lnSpc>
                <a:spcPts val="3358"/>
              </a:lnSpc>
            </a:pPr>
            <a:r>
              <a:rPr lang="en-US" sz="1333" b="1" dirty="0">
                <a:solidFill>
                  <a:srgbClr val="000000"/>
                </a:solidFill>
                <a:latin typeface="Canva Sans Bold"/>
                <a:ea typeface="Canva Sans Bold"/>
                <a:cs typeface="Canva Sans Bold"/>
                <a:sym typeface="Canva Sans Bold"/>
              </a:rPr>
              <a:t>Completion date: October 2025</a:t>
            </a:r>
          </a:p>
        </p:txBody>
      </p:sp>
      <p:pic>
        <p:nvPicPr>
          <p:cNvPr id="14" name="Picture 13">
            <a:extLst>
              <a:ext uri="{FF2B5EF4-FFF2-40B4-BE49-F238E27FC236}">
                <a16:creationId xmlns:a16="http://schemas.microsoft.com/office/drawing/2014/main" id="{6816C0FA-E253-3378-A1E5-C2CDC79E55BD}"/>
              </a:ext>
            </a:extLst>
          </p:cNvPr>
          <p:cNvPicPr>
            <a:picLocks noChangeAspect="1"/>
          </p:cNvPicPr>
          <p:nvPr/>
        </p:nvPicPr>
        <p:blipFill>
          <a:blip r:embed="rId5"/>
          <a:stretch>
            <a:fillRect/>
          </a:stretch>
        </p:blipFill>
        <p:spPr>
          <a:xfrm>
            <a:off x="9577243" y="121815"/>
            <a:ext cx="2650750" cy="921555"/>
          </a:xfrm>
          <a:prstGeom prst="rect">
            <a:avLst/>
          </a:prstGeom>
        </p:spPr>
      </p:pic>
      <p:pic>
        <p:nvPicPr>
          <p:cNvPr id="16" name="Picture 15" descr="A person smiling at camera&#10;&#10;Description automatically generated">
            <a:extLst>
              <a:ext uri="{FF2B5EF4-FFF2-40B4-BE49-F238E27FC236}">
                <a16:creationId xmlns:a16="http://schemas.microsoft.com/office/drawing/2014/main" id="{FBA51D6F-22F2-7A76-0735-F5ED7DB8E5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07" y="123639"/>
            <a:ext cx="636934" cy="862397"/>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26788E48-93D9-17CE-8214-66F036CBE3C1}"/>
              </a:ext>
            </a:extLst>
          </p:cNvPr>
          <p:cNvPicPr>
            <a:picLocks noChangeAspect="1"/>
          </p:cNvPicPr>
          <p:nvPr/>
        </p:nvPicPr>
        <p:blipFill>
          <a:blip r:embed="rId7">
            <a:extLst>
              <a:ext uri="{28A0092B-C50C-407E-A947-70E740481C1C}">
                <a14:useLocalDpi xmlns:a14="http://schemas.microsoft.com/office/drawing/2010/main" val="0"/>
              </a:ext>
            </a:extLst>
          </a:blip>
          <a:srcRect r="8210"/>
          <a:stretch>
            <a:fillRect/>
          </a:stretch>
        </p:blipFill>
        <p:spPr>
          <a:xfrm>
            <a:off x="8585794" y="1636708"/>
            <a:ext cx="3305329" cy="2332812"/>
          </a:xfrm>
          <a:prstGeom prst="rect">
            <a:avLst/>
          </a:prstGeom>
        </p:spPr>
      </p:pic>
      <p:sp>
        <p:nvSpPr>
          <p:cNvPr id="5" name="Freeform 5">
            <a:extLst>
              <a:ext uri="{FF2B5EF4-FFF2-40B4-BE49-F238E27FC236}">
                <a16:creationId xmlns:a16="http://schemas.microsoft.com/office/drawing/2014/main" id="{4D6EE7FE-242E-10FF-DC89-C1B90EE52939}"/>
              </a:ext>
            </a:extLst>
          </p:cNvPr>
          <p:cNvSpPr/>
          <p:nvPr/>
        </p:nvSpPr>
        <p:spPr>
          <a:xfrm>
            <a:off x="8590280" y="4355049"/>
            <a:ext cx="4109720" cy="2502951"/>
          </a:xfrm>
          <a:custGeom>
            <a:avLst/>
            <a:gdLst/>
            <a:ahLst/>
            <a:cxnLst/>
            <a:rect l="l" t="t" r="r" b="b"/>
            <a:pathLst>
              <a:path w="4578945" h="3102236">
                <a:moveTo>
                  <a:pt x="0" y="0"/>
                </a:moveTo>
                <a:lnTo>
                  <a:pt x="4578945" y="0"/>
                </a:lnTo>
                <a:lnTo>
                  <a:pt x="4578945" y="3102235"/>
                </a:lnTo>
                <a:lnTo>
                  <a:pt x="0" y="310223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209173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802ADFE-2F13-2A43-86C2-33D9EF5C8875}"/>
              </a:ext>
            </a:extLst>
          </p:cNvPr>
          <p:cNvPicPr>
            <a:picLocks noChangeAspect="1"/>
          </p:cNvPicPr>
          <p:nvPr/>
        </p:nvPicPr>
        <p:blipFill>
          <a:blip r:embed="rId2">
            <a:duotone>
              <a:schemeClr val="accent6">
                <a:shade val="45000"/>
                <a:satMod val="135000"/>
              </a:schemeClr>
              <a:prstClr val="white"/>
            </a:duotone>
          </a:blip>
          <a:stretch>
            <a:fillRect/>
          </a:stretch>
        </p:blipFill>
        <p:spPr>
          <a:xfrm>
            <a:off x="272593" y="175846"/>
            <a:ext cx="11497026" cy="6506308"/>
          </a:xfrm>
          <a:prstGeom prst="rect">
            <a:avLst/>
          </a:prstGeom>
        </p:spPr>
      </p:pic>
      <p:sp>
        <p:nvSpPr>
          <p:cNvPr id="6" name="TextBox 5">
            <a:extLst>
              <a:ext uri="{FF2B5EF4-FFF2-40B4-BE49-F238E27FC236}">
                <a16:creationId xmlns:a16="http://schemas.microsoft.com/office/drawing/2014/main" id="{C6849535-B0FE-9F47-B60A-DD720F497A9A}"/>
              </a:ext>
            </a:extLst>
          </p:cNvPr>
          <p:cNvSpPr txBox="1"/>
          <p:nvPr/>
        </p:nvSpPr>
        <p:spPr>
          <a:xfrm>
            <a:off x="4035949" y="213729"/>
            <a:ext cx="668364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Why do kidney transplants fail so early in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Dr Michael Corr, </a:t>
            </a:r>
            <a:r>
              <a:rPr kumimoji="0" lang="en-US" sz="10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Dr Jane English</a:t>
            </a:r>
            <a:r>
              <a:rPr kumimoji="0" lang="en-US" sz="1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Professor Matt Griffin, Professor Peter Maxwell, Dr Gareth McKay </a:t>
            </a:r>
            <a:endParaRPr kumimoji="0" lang="en-US" sz="1000" b="1" i="0" u="sng"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BB7E8F7-8C52-5443-B49D-02F3D6C05B37}"/>
              </a:ext>
            </a:extLst>
          </p:cNvPr>
          <p:cNvSpPr txBox="1"/>
          <p:nvPr/>
        </p:nvSpPr>
        <p:spPr>
          <a:xfrm>
            <a:off x="180577" y="1388085"/>
            <a:ext cx="1547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a:t>
            </a:r>
          </a:p>
        </p:txBody>
      </p:sp>
      <p:sp>
        <p:nvSpPr>
          <p:cNvPr id="29" name="TextBox 28">
            <a:extLst>
              <a:ext uri="{FF2B5EF4-FFF2-40B4-BE49-F238E27FC236}">
                <a16:creationId xmlns:a16="http://schemas.microsoft.com/office/drawing/2014/main" id="{E31686F1-72EC-BE24-FE54-15AE3593A463}"/>
              </a:ext>
            </a:extLst>
          </p:cNvPr>
          <p:cNvSpPr txBox="1"/>
          <p:nvPr/>
        </p:nvSpPr>
        <p:spPr>
          <a:xfrm>
            <a:off x="1758673" y="1342985"/>
            <a:ext cx="9905650" cy="451406"/>
          </a:xfrm>
          <a:prstGeom prst="rect">
            <a:avLst/>
          </a:prstGeom>
          <a:noFill/>
        </p:spPr>
        <p:txBody>
          <a:bodyPr wrap="square" rtlCol="0">
            <a:spAutoFit/>
          </a:bodyPr>
          <a:lstStyle/>
          <a:p>
            <a:pPr marL="0" marR="0" lvl="0" indent="0" algn="l" defTabSz="914400" rtl="0" eaLnBrk="1" fontAlgn="auto" latinLnBrk="0" hangingPunct="1">
              <a:lnSpc>
                <a:spcPts val="142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best treatment for kidney failure remains kidney transplantation. Unfortunately, younger people seem to be at increased risk of losing their transplant early. I want to understand why this happens, so in the future we can prevent it. </a:t>
            </a:r>
          </a:p>
        </p:txBody>
      </p:sp>
      <p:sp>
        <p:nvSpPr>
          <p:cNvPr id="41" name="TextBox 40">
            <a:extLst>
              <a:ext uri="{FF2B5EF4-FFF2-40B4-BE49-F238E27FC236}">
                <a16:creationId xmlns:a16="http://schemas.microsoft.com/office/drawing/2014/main" id="{C99A4053-BEB8-308B-10B5-5E8DA97EE66E}"/>
              </a:ext>
            </a:extLst>
          </p:cNvPr>
          <p:cNvSpPr txBox="1"/>
          <p:nvPr/>
        </p:nvSpPr>
        <p:spPr>
          <a:xfrm>
            <a:off x="224935" y="5659279"/>
            <a:ext cx="861072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Conclusion</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Our early analysis has allowed us to demonstrate unique protein signatures between transplant recipients with chronic rejection and those with healthy grafts. We also see differences in immune based proteins in younger recipients compared to older recipients. This would suggest differences in their immune systems- we are doing more work currently to better understand these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2" name="Picture 8" descr="file store | Brand guidelines | Queen's University Belfast">
            <a:extLst>
              <a:ext uri="{FF2B5EF4-FFF2-40B4-BE49-F238E27FC236}">
                <a16:creationId xmlns:a16="http://schemas.microsoft.com/office/drawing/2014/main" id="{9A02A407-CB4B-02E6-2016-6C7A643EC81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005" y="188487"/>
            <a:ext cx="1560922" cy="50527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close-up of a logo&#10;&#10;Description automatically generated">
            <a:extLst>
              <a:ext uri="{FF2B5EF4-FFF2-40B4-BE49-F238E27FC236}">
                <a16:creationId xmlns:a16="http://schemas.microsoft.com/office/drawing/2014/main" id="{A2A2790D-E12A-0D54-5A70-38F556FE8CD0}"/>
              </a:ext>
            </a:extLst>
          </p:cNvPr>
          <p:cNvPicPr>
            <a:picLocks noChangeAspect="1"/>
          </p:cNvPicPr>
          <p:nvPr/>
        </p:nvPicPr>
        <p:blipFill>
          <a:blip r:embed="rId4"/>
          <a:srcRect r="2737"/>
          <a:stretch/>
        </p:blipFill>
        <p:spPr>
          <a:xfrm>
            <a:off x="1884303" y="178313"/>
            <a:ext cx="2068334" cy="505274"/>
          </a:xfrm>
          <a:prstGeom prst="rect">
            <a:avLst/>
          </a:prstGeom>
        </p:spPr>
      </p:pic>
      <p:pic>
        <p:nvPicPr>
          <p:cNvPr id="2" name="Picture 1">
            <a:extLst>
              <a:ext uri="{FF2B5EF4-FFF2-40B4-BE49-F238E27FC236}">
                <a16:creationId xmlns:a16="http://schemas.microsoft.com/office/drawing/2014/main" id="{AA74E867-D8B2-2C34-10C2-3C88000BE1B1}"/>
              </a:ext>
            </a:extLst>
          </p:cNvPr>
          <p:cNvPicPr>
            <a:picLocks noChangeAspect="1"/>
          </p:cNvPicPr>
          <p:nvPr/>
        </p:nvPicPr>
        <p:blipFill>
          <a:blip r:embed="rId5"/>
          <a:stretch>
            <a:fillRect/>
          </a:stretch>
        </p:blipFill>
        <p:spPr>
          <a:xfrm>
            <a:off x="1869647" y="683588"/>
            <a:ext cx="2082990" cy="549230"/>
          </a:xfrm>
          <a:prstGeom prst="rect">
            <a:avLst/>
          </a:prstGeom>
        </p:spPr>
      </p:pic>
      <p:pic>
        <p:nvPicPr>
          <p:cNvPr id="11" name="Picture 10">
            <a:extLst>
              <a:ext uri="{FF2B5EF4-FFF2-40B4-BE49-F238E27FC236}">
                <a16:creationId xmlns:a16="http://schemas.microsoft.com/office/drawing/2014/main" id="{21D90324-B3CD-420C-5474-40B3E6087E00}"/>
              </a:ext>
            </a:extLst>
          </p:cNvPr>
          <p:cNvPicPr>
            <a:picLocks noChangeAspect="1"/>
          </p:cNvPicPr>
          <p:nvPr/>
        </p:nvPicPr>
        <p:blipFill>
          <a:blip r:embed="rId6"/>
          <a:stretch>
            <a:fillRect/>
          </a:stretch>
        </p:blipFill>
        <p:spPr>
          <a:xfrm>
            <a:off x="288105" y="698800"/>
            <a:ext cx="1557298" cy="554251"/>
          </a:xfrm>
          <a:prstGeom prst="rect">
            <a:avLst/>
          </a:prstGeom>
        </p:spPr>
      </p:pic>
      <p:pic>
        <p:nvPicPr>
          <p:cNvPr id="24" name="Picture 23">
            <a:extLst>
              <a:ext uri="{FF2B5EF4-FFF2-40B4-BE49-F238E27FC236}">
                <a16:creationId xmlns:a16="http://schemas.microsoft.com/office/drawing/2014/main" id="{9D2D2B76-0A16-19BD-CCFE-0CD33603E27D}"/>
              </a:ext>
            </a:extLst>
          </p:cNvPr>
          <p:cNvPicPr>
            <a:picLocks noChangeAspect="1"/>
          </p:cNvPicPr>
          <p:nvPr/>
        </p:nvPicPr>
        <p:blipFill>
          <a:blip r:embed="rId7"/>
          <a:stretch>
            <a:fillRect/>
          </a:stretch>
        </p:blipFill>
        <p:spPr>
          <a:xfrm>
            <a:off x="10322353" y="208716"/>
            <a:ext cx="1064490" cy="1029767"/>
          </a:xfrm>
          <a:prstGeom prst="rect">
            <a:avLst/>
          </a:prstGeom>
        </p:spPr>
      </p:pic>
      <p:sp>
        <p:nvSpPr>
          <p:cNvPr id="28" name="TextBox 27">
            <a:extLst>
              <a:ext uri="{FF2B5EF4-FFF2-40B4-BE49-F238E27FC236}">
                <a16:creationId xmlns:a16="http://schemas.microsoft.com/office/drawing/2014/main" id="{A2CBE8A5-87E4-CC07-0B60-6EA7FA23DD4F}"/>
              </a:ext>
            </a:extLst>
          </p:cNvPr>
          <p:cNvSpPr txBox="1"/>
          <p:nvPr/>
        </p:nvSpPr>
        <p:spPr>
          <a:xfrm>
            <a:off x="0" y="1829477"/>
            <a:ext cx="1547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Methods:</a:t>
            </a:r>
          </a:p>
        </p:txBody>
      </p:sp>
      <p:sp>
        <p:nvSpPr>
          <p:cNvPr id="35" name="TextBox 34">
            <a:extLst>
              <a:ext uri="{FF2B5EF4-FFF2-40B4-BE49-F238E27FC236}">
                <a16:creationId xmlns:a16="http://schemas.microsoft.com/office/drawing/2014/main" id="{9793BC47-B5DE-0CC1-DA9A-F33569F4A1A5}"/>
              </a:ext>
            </a:extLst>
          </p:cNvPr>
          <p:cNvSpPr txBox="1"/>
          <p:nvPr/>
        </p:nvSpPr>
        <p:spPr>
          <a:xfrm>
            <a:off x="3866835" y="1830537"/>
            <a:ext cx="1547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Results:</a:t>
            </a:r>
          </a:p>
        </p:txBody>
      </p:sp>
      <p:pic>
        <p:nvPicPr>
          <p:cNvPr id="3" name="Picture 2">
            <a:extLst>
              <a:ext uri="{FF2B5EF4-FFF2-40B4-BE49-F238E27FC236}">
                <a16:creationId xmlns:a16="http://schemas.microsoft.com/office/drawing/2014/main" id="{55964E23-6C11-124A-6F39-FB8D7FBCF2D1}"/>
              </a:ext>
            </a:extLst>
          </p:cNvPr>
          <p:cNvPicPr>
            <a:picLocks noChangeAspect="1"/>
          </p:cNvPicPr>
          <p:nvPr/>
        </p:nvPicPr>
        <p:blipFill>
          <a:blip r:embed="rId8"/>
          <a:stretch>
            <a:fillRect/>
          </a:stretch>
        </p:blipFill>
        <p:spPr>
          <a:xfrm>
            <a:off x="92250" y="2222032"/>
            <a:ext cx="4132509" cy="2798129"/>
          </a:xfrm>
          <a:prstGeom prst="rect">
            <a:avLst/>
          </a:prstGeom>
        </p:spPr>
      </p:pic>
      <p:sp>
        <p:nvSpPr>
          <p:cNvPr id="8" name="TextBox 7">
            <a:extLst>
              <a:ext uri="{FF2B5EF4-FFF2-40B4-BE49-F238E27FC236}">
                <a16:creationId xmlns:a16="http://schemas.microsoft.com/office/drawing/2014/main" id="{9954D2B5-5CB2-FE91-FA18-A721689F7F9C}"/>
              </a:ext>
            </a:extLst>
          </p:cNvPr>
          <p:cNvSpPr txBox="1"/>
          <p:nvPr/>
        </p:nvSpPr>
        <p:spPr>
          <a:xfrm>
            <a:off x="272593" y="5082363"/>
            <a:ext cx="3680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Serum analysed for ~800 proteins</a:t>
            </a:r>
          </a:p>
        </p:txBody>
      </p:sp>
      <p:pic>
        <p:nvPicPr>
          <p:cNvPr id="9" name="Picture 8">
            <a:extLst>
              <a:ext uri="{FF2B5EF4-FFF2-40B4-BE49-F238E27FC236}">
                <a16:creationId xmlns:a16="http://schemas.microsoft.com/office/drawing/2014/main" id="{1D81AAEB-1E54-2241-6FF7-5E2E4E815C84}"/>
              </a:ext>
            </a:extLst>
          </p:cNvPr>
          <p:cNvPicPr>
            <a:picLocks noChangeAspect="1"/>
          </p:cNvPicPr>
          <p:nvPr/>
        </p:nvPicPr>
        <p:blipFill>
          <a:blip r:embed="rId9"/>
          <a:stretch>
            <a:fillRect/>
          </a:stretch>
        </p:blipFill>
        <p:spPr>
          <a:xfrm>
            <a:off x="4224366" y="2199869"/>
            <a:ext cx="3509304" cy="2903463"/>
          </a:xfrm>
          <a:prstGeom prst="rect">
            <a:avLst/>
          </a:prstGeom>
        </p:spPr>
      </p:pic>
      <p:pic>
        <p:nvPicPr>
          <p:cNvPr id="10" name="Picture 9">
            <a:extLst>
              <a:ext uri="{FF2B5EF4-FFF2-40B4-BE49-F238E27FC236}">
                <a16:creationId xmlns:a16="http://schemas.microsoft.com/office/drawing/2014/main" id="{604BB44D-54EE-50DF-F263-196344D00367}"/>
              </a:ext>
            </a:extLst>
          </p:cNvPr>
          <p:cNvPicPr>
            <a:picLocks noChangeAspect="1"/>
          </p:cNvPicPr>
          <p:nvPr/>
        </p:nvPicPr>
        <p:blipFill>
          <a:blip r:embed="rId10"/>
          <a:stretch>
            <a:fillRect/>
          </a:stretch>
        </p:blipFill>
        <p:spPr>
          <a:xfrm>
            <a:off x="7996992" y="2546525"/>
            <a:ext cx="3509305" cy="2149141"/>
          </a:xfrm>
          <a:prstGeom prst="rect">
            <a:avLst/>
          </a:prstGeom>
        </p:spPr>
      </p:pic>
      <p:sp>
        <p:nvSpPr>
          <p:cNvPr id="12" name="TextBox 11">
            <a:extLst>
              <a:ext uri="{FF2B5EF4-FFF2-40B4-BE49-F238E27FC236}">
                <a16:creationId xmlns:a16="http://schemas.microsoft.com/office/drawing/2014/main" id="{84F4B009-223D-AF4A-223B-D056E05AA2ED}"/>
              </a:ext>
            </a:extLst>
          </p:cNvPr>
          <p:cNvSpPr txBox="1"/>
          <p:nvPr/>
        </p:nvSpPr>
        <p:spPr>
          <a:xfrm>
            <a:off x="4185021" y="5058140"/>
            <a:ext cx="7439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Able to differentiate between rejection/non-rejection, and demonstrate subtle proteomic difference in recipients of different ages</a:t>
            </a:r>
          </a:p>
        </p:txBody>
      </p:sp>
    </p:spTree>
    <p:extLst>
      <p:ext uri="{BB962C8B-B14F-4D97-AF65-F5344CB8AC3E}">
        <p14:creationId xmlns:p14="http://schemas.microsoft.com/office/powerpoint/2010/main" val="195126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6050" y="-89594"/>
            <a:ext cx="11783143" cy="6947594"/>
            <a:chOff x="0" y="0"/>
            <a:chExt cx="4838973" cy="2709333"/>
          </a:xfrm>
        </p:grpSpPr>
        <p:sp>
          <p:nvSpPr>
            <p:cNvPr id="3" name="Freeform 3"/>
            <p:cNvSpPr/>
            <p:nvPr/>
          </p:nvSpPr>
          <p:spPr>
            <a:xfrm>
              <a:off x="0" y="0"/>
              <a:ext cx="4838973" cy="2709333"/>
            </a:xfrm>
            <a:custGeom>
              <a:avLst/>
              <a:gdLst/>
              <a:ahLst/>
              <a:cxnLst/>
              <a:rect l="l" t="t" r="r" b="b"/>
              <a:pathLst>
                <a:path w="4838973" h="2709333">
                  <a:moveTo>
                    <a:pt x="0" y="0"/>
                  </a:moveTo>
                  <a:lnTo>
                    <a:pt x="4838973" y="0"/>
                  </a:lnTo>
                  <a:lnTo>
                    <a:pt x="4838973" y="2709333"/>
                  </a:lnTo>
                  <a:lnTo>
                    <a:pt x="0" y="2709333"/>
                  </a:ln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p:spPr>
          <p:txBody>
            <a:bodyPr/>
            <a:lstStyle/>
            <a:p>
              <a:pPr defTabSz="586405"/>
              <a:endParaRPr lang="en-GB" sz="1154">
                <a:solidFill>
                  <a:prstClr val="black"/>
                </a:solidFill>
                <a:latin typeface="Calibri"/>
              </a:endParaRPr>
            </a:p>
          </p:txBody>
        </p:sp>
        <p:sp>
          <p:nvSpPr>
            <p:cNvPr id="4" name="TextBox 4"/>
            <p:cNvSpPr txBox="1"/>
            <p:nvPr/>
          </p:nvSpPr>
          <p:spPr>
            <a:xfrm>
              <a:off x="0" y="-38100"/>
              <a:ext cx="4838973" cy="2747433"/>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5" name="Group 5"/>
          <p:cNvGrpSpPr/>
          <p:nvPr/>
        </p:nvGrpSpPr>
        <p:grpSpPr>
          <a:xfrm>
            <a:off x="8444385" y="2168438"/>
            <a:ext cx="3509844" cy="1330159"/>
            <a:chOff x="0" y="0"/>
            <a:chExt cx="1961313" cy="881031"/>
          </a:xfrm>
        </p:grpSpPr>
        <p:sp>
          <p:nvSpPr>
            <p:cNvPr id="6" name="Freeform 6"/>
            <p:cNvSpPr/>
            <p:nvPr/>
          </p:nvSpPr>
          <p:spPr>
            <a:xfrm>
              <a:off x="0" y="0"/>
              <a:ext cx="1961313" cy="881031"/>
            </a:xfrm>
            <a:custGeom>
              <a:avLst/>
              <a:gdLst/>
              <a:ahLst/>
              <a:cxnLst/>
              <a:rect l="l" t="t" r="r" b="b"/>
              <a:pathLst>
                <a:path w="1961313" h="881031">
                  <a:moveTo>
                    <a:pt x="52341" y="0"/>
                  </a:moveTo>
                  <a:lnTo>
                    <a:pt x="1908971" y="0"/>
                  </a:lnTo>
                  <a:cubicBezTo>
                    <a:pt x="1922853" y="0"/>
                    <a:pt x="1936166" y="5515"/>
                    <a:pt x="1945982" y="15330"/>
                  </a:cubicBezTo>
                  <a:cubicBezTo>
                    <a:pt x="1955798" y="25146"/>
                    <a:pt x="1961313" y="38459"/>
                    <a:pt x="1961313" y="52341"/>
                  </a:cubicBezTo>
                  <a:lnTo>
                    <a:pt x="1961313" y="828689"/>
                  </a:lnTo>
                  <a:cubicBezTo>
                    <a:pt x="1961313" y="842571"/>
                    <a:pt x="1955798" y="855884"/>
                    <a:pt x="1945982" y="865700"/>
                  </a:cubicBezTo>
                  <a:cubicBezTo>
                    <a:pt x="1936166" y="875516"/>
                    <a:pt x="1922853" y="881031"/>
                    <a:pt x="1908971" y="881031"/>
                  </a:cubicBezTo>
                  <a:lnTo>
                    <a:pt x="52341" y="881031"/>
                  </a:lnTo>
                  <a:cubicBezTo>
                    <a:pt x="38459" y="881031"/>
                    <a:pt x="25146" y="875516"/>
                    <a:pt x="15330" y="865700"/>
                  </a:cubicBezTo>
                  <a:cubicBezTo>
                    <a:pt x="5515" y="855884"/>
                    <a:pt x="0" y="842571"/>
                    <a:pt x="0" y="828689"/>
                  </a:cubicBezTo>
                  <a:lnTo>
                    <a:pt x="0" y="52341"/>
                  </a:lnTo>
                  <a:cubicBezTo>
                    <a:pt x="0" y="38459"/>
                    <a:pt x="5515" y="25146"/>
                    <a:pt x="15330" y="15330"/>
                  </a:cubicBezTo>
                  <a:cubicBezTo>
                    <a:pt x="25146" y="5515"/>
                    <a:pt x="38459" y="0"/>
                    <a:pt x="52341"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7" name="TextBox 7"/>
            <p:cNvSpPr txBox="1"/>
            <p:nvPr/>
          </p:nvSpPr>
          <p:spPr>
            <a:xfrm>
              <a:off x="0" y="-38100"/>
              <a:ext cx="1961313" cy="919131"/>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8" name="Group 8"/>
          <p:cNvGrpSpPr/>
          <p:nvPr/>
        </p:nvGrpSpPr>
        <p:grpSpPr>
          <a:xfrm>
            <a:off x="286049" y="2089024"/>
            <a:ext cx="8085032" cy="3392399"/>
            <a:chOff x="0" y="0"/>
            <a:chExt cx="4517943" cy="1895683"/>
          </a:xfrm>
        </p:grpSpPr>
        <p:sp>
          <p:nvSpPr>
            <p:cNvPr id="9" name="Freeform 9"/>
            <p:cNvSpPr/>
            <p:nvPr/>
          </p:nvSpPr>
          <p:spPr>
            <a:xfrm>
              <a:off x="0" y="0"/>
              <a:ext cx="4517943" cy="1895684"/>
            </a:xfrm>
            <a:custGeom>
              <a:avLst/>
              <a:gdLst/>
              <a:ahLst/>
              <a:cxnLst/>
              <a:rect l="l" t="t" r="r" b="b"/>
              <a:pathLst>
                <a:path w="4517943" h="1895684">
                  <a:moveTo>
                    <a:pt x="22722" y="0"/>
                  </a:moveTo>
                  <a:lnTo>
                    <a:pt x="4495221" y="0"/>
                  </a:lnTo>
                  <a:cubicBezTo>
                    <a:pt x="4507770" y="0"/>
                    <a:pt x="4517943" y="10173"/>
                    <a:pt x="4517943" y="22722"/>
                  </a:cubicBezTo>
                  <a:lnTo>
                    <a:pt x="4517943" y="1872961"/>
                  </a:lnTo>
                  <a:cubicBezTo>
                    <a:pt x="4517943" y="1878988"/>
                    <a:pt x="4515549" y="1884767"/>
                    <a:pt x="4511288" y="1889028"/>
                  </a:cubicBezTo>
                  <a:cubicBezTo>
                    <a:pt x="4507026" y="1893290"/>
                    <a:pt x="4501247" y="1895684"/>
                    <a:pt x="4495221" y="1895684"/>
                  </a:cubicBezTo>
                  <a:lnTo>
                    <a:pt x="22722" y="1895684"/>
                  </a:lnTo>
                  <a:cubicBezTo>
                    <a:pt x="10173" y="1895684"/>
                    <a:pt x="0" y="1885510"/>
                    <a:pt x="0" y="1872961"/>
                  </a:cubicBezTo>
                  <a:lnTo>
                    <a:pt x="0" y="22722"/>
                  </a:lnTo>
                  <a:cubicBezTo>
                    <a:pt x="0" y="16696"/>
                    <a:pt x="2394" y="10916"/>
                    <a:pt x="6655" y="6655"/>
                  </a:cubicBezTo>
                  <a:cubicBezTo>
                    <a:pt x="10916" y="2394"/>
                    <a:pt x="16696" y="0"/>
                    <a:pt x="22722"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10" name="TextBox 10"/>
            <p:cNvSpPr txBox="1"/>
            <p:nvPr/>
          </p:nvSpPr>
          <p:spPr>
            <a:xfrm>
              <a:off x="0" y="-38100"/>
              <a:ext cx="4517943" cy="1933783"/>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11" name="Group 11"/>
          <p:cNvGrpSpPr/>
          <p:nvPr/>
        </p:nvGrpSpPr>
        <p:grpSpPr>
          <a:xfrm>
            <a:off x="299740" y="1115063"/>
            <a:ext cx="9460744" cy="906663"/>
            <a:chOff x="0" y="0"/>
            <a:chExt cx="5286695" cy="506646"/>
          </a:xfrm>
        </p:grpSpPr>
        <p:sp>
          <p:nvSpPr>
            <p:cNvPr id="12" name="Freeform 12"/>
            <p:cNvSpPr/>
            <p:nvPr/>
          </p:nvSpPr>
          <p:spPr>
            <a:xfrm>
              <a:off x="0" y="0"/>
              <a:ext cx="5286695" cy="506646"/>
            </a:xfrm>
            <a:custGeom>
              <a:avLst/>
              <a:gdLst/>
              <a:ahLst/>
              <a:cxnLst/>
              <a:rect l="l" t="t" r="r" b="b"/>
              <a:pathLst>
                <a:path w="5286695" h="506646">
                  <a:moveTo>
                    <a:pt x="19418" y="0"/>
                  </a:moveTo>
                  <a:lnTo>
                    <a:pt x="5267277" y="0"/>
                  </a:lnTo>
                  <a:cubicBezTo>
                    <a:pt x="5278001" y="0"/>
                    <a:pt x="5286695" y="8694"/>
                    <a:pt x="5286695" y="19418"/>
                  </a:cubicBezTo>
                  <a:lnTo>
                    <a:pt x="5286695" y="487228"/>
                  </a:lnTo>
                  <a:cubicBezTo>
                    <a:pt x="5286695" y="497952"/>
                    <a:pt x="5278001" y="506646"/>
                    <a:pt x="5267277" y="506646"/>
                  </a:cubicBezTo>
                  <a:lnTo>
                    <a:pt x="19418" y="506646"/>
                  </a:lnTo>
                  <a:cubicBezTo>
                    <a:pt x="8694" y="506646"/>
                    <a:pt x="0" y="497952"/>
                    <a:pt x="0" y="487228"/>
                  </a:cubicBezTo>
                  <a:lnTo>
                    <a:pt x="0" y="19418"/>
                  </a:lnTo>
                  <a:cubicBezTo>
                    <a:pt x="0" y="8694"/>
                    <a:pt x="8694" y="0"/>
                    <a:pt x="19418"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13" name="TextBox 13"/>
            <p:cNvSpPr txBox="1"/>
            <p:nvPr/>
          </p:nvSpPr>
          <p:spPr>
            <a:xfrm>
              <a:off x="0" y="-38100"/>
              <a:ext cx="5286695" cy="544746"/>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14" name="Freeform 14"/>
          <p:cNvSpPr/>
          <p:nvPr/>
        </p:nvSpPr>
        <p:spPr>
          <a:xfrm>
            <a:off x="299741" y="56548"/>
            <a:ext cx="1135160" cy="1135160"/>
          </a:xfrm>
          <a:custGeom>
            <a:avLst/>
            <a:gdLst/>
            <a:ahLst/>
            <a:cxnLst/>
            <a:rect l="l" t="t" r="r" b="b"/>
            <a:pathLst>
              <a:path w="1770009" h="1770009">
                <a:moveTo>
                  <a:pt x="0" y="0"/>
                </a:moveTo>
                <a:lnTo>
                  <a:pt x="1770009" y="0"/>
                </a:lnTo>
                <a:lnTo>
                  <a:pt x="1770009" y="1770008"/>
                </a:lnTo>
                <a:lnTo>
                  <a:pt x="0" y="1770008"/>
                </a:lnTo>
                <a:lnTo>
                  <a:pt x="0" y="0"/>
                </a:lnTo>
                <a:close/>
              </a:path>
            </a:pathLst>
          </a:custGeom>
          <a:blipFill>
            <a:blip r:embed="rId2"/>
            <a:stretch>
              <a:fillRect/>
            </a:stretch>
          </a:blipFill>
        </p:spPr>
        <p:txBody>
          <a:bodyPr/>
          <a:lstStyle/>
          <a:p>
            <a:pPr defTabSz="586405"/>
            <a:endParaRPr lang="en-GB" sz="1154">
              <a:solidFill>
                <a:prstClr val="black"/>
              </a:solidFill>
              <a:latin typeface="Calibri"/>
            </a:endParaRPr>
          </a:p>
        </p:txBody>
      </p:sp>
      <p:sp>
        <p:nvSpPr>
          <p:cNvPr id="15" name="Freeform 15"/>
          <p:cNvSpPr/>
          <p:nvPr/>
        </p:nvSpPr>
        <p:spPr>
          <a:xfrm>
            <a:off x="10802768" y="1131267"/>
            <a:ext cx="547012" cy="739412"/>
          </a:xfrm>
          <a:custGeom>
            <a:avLst/>
            <a:gdLst/>
            <a:ahLst/>
            <a:cxnLst/>
            <a:rect l="l" t="t" r="r" b="b"/>
            <a:pathLst>
              <a:path w="852933" h="1152935">
                <a:moveTo>
                  <a:pt x="0" y="0"/>
                </a:moveTo>
                <a:lnTo>
                  <a:pt x="852934" y="0"/>
                </a:lnTo>
                <a:lnTo>
                  <a:pt x="852934" y="1152935"/>
                </a:lnTo>
                <a:lnTo>
                  <a:pt x="0" y="1152935"/>
                </a:lnTo>
                <a:lnTo>
                  <a:pt x="0" y="0"/>
                </a:lnTo>
                <a:close/>
              </a:path>
            </a:pathLst>
          </a:custGeom>
          <a:blipFill>
            <a:blip r:embed="rId3"/>
            <a:stretch>
              <a:fillRect l="-7134"/>
            </a:stretch>
          </a:blipFill>
          <a:ln w="19050" cap="sq">
            <a:solidFill>
              <a:srgbClr val="000000"/>
            </a:solidFill>
            <a:prstDash val="solid"/>
            <a:miter/>
          </a:ln>
        </p:spPr>
        <p:txBody>
          <a:bodyPr/>
          <a:lstStyle/>
          <a:p>
            <a:pPr defTabSz="586405"/>
            <a:endParaRPr lang="en-GB" sz="1154">
              <a:solidFill>
                <a:prstClr val="black"/>
              </a:solidFill>
              <a:latin typeface="Calibri"/>
            </a:endParaRPr>
          </a:p>
        </p:txBody>
      </p:sp>
      <p:sp>
        <p:nvSpPr>
          <p:cNvPr id="16" name="Freeform 16"/>
          <p:cNvSpPr/>
          <p:nvPr/>
        </p:nvSpPr>
        <p:spPr>
          <a:xfrm>
            <a:off x="10188291" y="1129454"/>
            <a:ext cx="514236" cy="730578"/>
          </a:xfrm>
          <a:custGeom>
            <a:avLst/>
            <a:gdLst/>
            <a:ahLst/>
            <a:cxnLst/>
            <a:rect l="l" t="t" r="r" b="b"/>
            <a:pathLst>
              <a:path w="801828" h="1139160">
                <a:moveTo>
                  <a:pt x="0" y="0"/>
                </a:moveTo>
                <a:lnTo>
                  <a:pt x="801828" y="0"/>
                </a:lnTo>
                <a:lnTo>
                  <a:pt x="801828" y="1139161"/>
                </a:lnTo>
                <a:lnTo>
                  <a:pt x="0" y="1139161"/>
                </a:lnTo>
                <a:lnTo>
                  <a:pt x="0" y="0"/>
                </a:lnTo>
                <a:close/>
              </a:path>
            </a:pathLst>
          </a:custGeom>
          <a:blipFill>
            <a:blip r:embed="rId4"/>
            <a:stretch>
              <a:fillRect l="-8354" r="-14942"/>
            </a:stretch>
          </a:blipFill>
          <a:ln w="19050" cap="sq">
            <a:solidFill>
              <a:srgbClr val="000000"/>
            </a:solidFill>
            <a:prstDash val="solid"/>
            <a:miter/>
          </a:ln>
        </p:spPr>
        <p:txBody>
          <a:bodyPr/>
          <a:lstStyle/>
          <a:p>
            <a:pPr defTabSz="586405"/>
            <a:endParaRPr lang="en-GB" sz="1154">
              <a:solidFill>
                <a:prstClr val="black"/>
              </a:solidFill>
              <a:latin typeface="Calibri"/>
            </a:endParaRPr>
          </a:p>
        </p:txBody>
      </p:sp>
      <p:grpSp>
        <p:nvGrpSpPr>
          <p:cNvPr id="17" name="Group 17"/>
          <p:cNvGrpSpPr/>
          <p:nvPr/>
        </p:nvGrpSpPr>
        <p:grpSpPr>
          <a:xfrm>
            <a:off x="299741" y="5530292"/>
            <a:ext cx="6863923" cy="851685"/>
            <a:chOff x="0" y="0"/>
            <a:chExt cx="3835583" cy="475924"/>
          </a:xfrm>
        </p:grpSpPr>
        <p:sp>
          <p:nvSpPr>
            <p:cNvPr id="18" name="Freeform 18"/>
            <p:cNvSpPr/>
            <p:nvPr/>
          </p:nvSpPr>
          <p:spPr>
            <a:xfrm>
              <a:off x="0" y="0"/>
              <a:ext cx="3835583" cy="475924"/>
            </a:xfrm>
            <a:custGeom>
              <a:avLst/>
              <a:gdLst/>
              <a:ahLst/>
              <a:cxnLst/>
              <a:rect l="l" t="t" r="r" b="b"/>
              <a:pathLst>
                <a:path w="3835583" h="475924">
                  <a:moveTo>
                    <a:pt x="26765" y="0"/>
                  </a:moveTo>
                  <a:lnTo>
                    <a:pt x="3808818" y="0"/>
                  </a:lnTo>
                  <a:cubicBezTo>
                    <a:pt x="3815916" y="0"/>
                    <a:pt x="3822724" y="2820"/>
                    <a:pt x="3827743" y="7839"/>
                  </a:cubicBezTo>
                  <a:cubicBezTo>
                    <a:pt x="3832763" y="12858"/>
                    <a:pt x="3835583" y="19666"/>
                    <a:pt x="3835583" y="26765"/>
                  </a:cubicBezTo>
                  <a:lnTo>
                    <a:pt x="3835583" y="449160"/>
                  </a:lnTo>
                  <a:cubicBezTo>
                    <a:pt x="3835583" y="456258"/>
                    <a:pt x="3832763" y="463066"/>
                    <a:pt x="3827743" y="468085"/>
                  </a:cubicBezTo>
                  <a:cubicBezTo>
                    <a:pt x="3822724" y="473104"/>
                    <a:pt x="3815916" y="475924"/>
                    <a:pt x="3808818" y="475924"/>
                  </a:cubicBezTo>
                  <a:lnTo>
                    <a:pt x="26765" y="475924"/>
                  </a:lnTo>
                  <a:cubicBezTo>
                    <a:pt x="19666" y="475924"/>
                    <a:pt x="12858" y="473104"/>
                    <a:pt x="7839" y="468085"/>
                  </a:cubicBezTo>
                  <a:cubicBezTo>
                    <a:pt x="2820" y="463066"/>
                    <a:pt x="0" y="456258"/>
                    <a:pt x="0" y="449160"/>
                  </a:cubicBezTo>
                  <a:lnTo>
                    <a:pt x="0" y="26765"/>
                  </a:lnTo>
                  <a:cubicBezTo>
                    <a:pt x="0" y="19666"/>
                    <a:pt x="2820" y="12858"/>
                    <a:pt x="7839" y="7839"/>
                  </a:cubicBezTo>
                  <a:cubicBezTo>
                    <a:pt x="12858" y="2820"/>
                    <a:pt x="19666" y="0"/>
                    <a:pt x="26765"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19" name="TextBox 19"/>
            <p:cNvSpPr txBox="1"/>
            <p:nvPr/>
          </p:nvSpPr>
          <p:spPr>
            <a:xfrm>
              <a:off x="0" y="-38100"/>
              <a:ext cx="3835583" cy="514024"/>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grpSp>
        <p:nvGrpSpPr>
          <p:cNvPr id="25" name="Group 25"/>
          <p:cNvGrpSpPr/>
          <p:nvPr/>
        </p:nvGrpSpPr>
        <p:grpSpPr>
          <a:xfrm>
            <a:off x="7212847" y="5536401"/>
            <a:ext cx="4747477" cy="851685"/>
            <a:chOff x="0" y="0"/>
            <a:chExt cx="2652906" cy="475924"/>
          </a:xfrm>
        </p:grpSpPr>
        <p:sp>
          <p:nvSpPr>
            <p:cNvPr id="26" name="Freeform 26"/>
            <p:cNvSpPr/>
            <p:nvPr/>
          </p:nvSpPr>
          <p:spPr>
            <a:xfrm>
              <a:off x="0" y="0"/>
              <a:ext cx="2652906" cy="475924"/>
            </a:xfrm>
            <a:custGeom>
              <a:avLst/>
              <a:gdLst/>
              <a:ahLst/>
              <a:cxnLst/>
              <a:rect l="l" t="t" r="r" b="b"/>
              <a:pathLst>
                <a:path w="2652906" h="475924">
                  <a:moveTo>
                    <a:pt x="38696" y="0"/>
                  </a:moveTo>
                  <a:lnTo>
                    <a:pt x="2614210" y="0"/>
                  </a:lnTo>
                  <a:cubicBezTo>
                    <a:pt x="2635581" y="0"/>
                    <a:pt x="2652906" y="17325"/>
                    <a:pt x="2652906" y="38696"/>
                  </a:cubicBezTo>
                  <a:lnTo>
                    <a:pt x="2652906" y="437228"/>
                  </a:lnTo>
                  <a:cubicBezTo>
                    <a:pt x="2652906" y="447491"/>
                    <a:pt x="2648829" y="457333"/>
                    <a:pt x="2641572" y="464590"/>
                  </a:cubicBezTo>
                  <a:cubicBezTo>
                    <a:pt x="2634315" y="471847"/>
                    <a:pt x="2624473" y="475924"/>
                    <a:pt x="2614210" y="475924"/>
                  </a:cubicBezTo>
                  <a:lnTo>
                    <a:pt x="38696" y="475924"/>
                  </a:lnTo>
                  <a:cubicBezTo>
                    <a:pt x="28433" y="475924"/>
                    <a:pt x="18591" y="471847"/>
                    <a:pt x="11334" y="464590"/>
                  </a:cubicBezTo>
                  <a:cubicBezTo>
                    <a:pt x="4077" y="457333"/>
                    <a:pt x="0" y="447491"/>
                    <a:pt x="0" y="437228"/>
                  </a:cubicBezTo>
                  <a:lnTo>
                    <a:pt x="0" y="38696"/>
                  </a:lnTo>
                  <a:cubicBezTo>
                    <a:pt x="0" y="17325"/>
                    <a:pt x="17325" y="0"/>
                    <a:pt x="38696"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27" name="TextBox 27"/>
            <p:cNvSpPr txBox="1"/>
            <p:nvPr/>
          </p:nvSpPr>
          <p:spPr>
            <a:xfrm>
              <a:off x="0" y="-38100"/>
              <a:ext cx="2652906" cy="514024"/>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31" name="Freeform 31"/>
          <p:cNvSpPr/>
          <p:nvPr/>
        </p:nvSpPr>
        <p:spPr>
          <a:xfrm>
            <a:off x="10188291" y="188696"/>
            <a:ext cx="1459453" cy="463376"/>
          </a:xfrm>
          <a:custGeom>
            <a:avLst/>
            <a:gdLst/>
            <a:ahLst/>
            <a:cxnLst/>
            <a:rect l="l" t="t" r="r" b="b"/>
            <a:pathLst>
              <a:path w="2275666" h="722524">
                <a:moveTo>
                  <a:pt x="0" y="0"/>
                </a:moveTo>
                <a:lnTo>
                  <a:pt x="2275665" y="0"/>
                </a:lnTo>
                <a:lnTo>
                  <a:pt x="2275665" y="722524"/>
                </a:lnTo>
                <a:lnTo>
                  <a:pt x="0" y="722524"/>
                </a:lnTo>
                <a:lnTo>
                  <a:pt x="0" y="0"/>
                </a:lnTo>
                <a:close/>
              </a:path>
            </a:pathLst>
          </a:custGeom>
          <a:blipFill>
            <a:blip r:embed="rId5"/>
            <a:stretch>
              <a:fillRect/>
            </a:stretch>
          </a:blipFill>
        </p:spPr>
        <p:txBody>
          <a:bodyPr/>
          <a:lstStyle/>
          <a:p>
            <a:pPr defTabSz="586405"/>
            <a:endParaRPr lang="en-GB" sz="1154">
              <a:solidFill>
                <a:prstClr val="black"/>
              </a:solidFill>
              <a:latin typeface="Calibri"/>
            </a:endParaRPr>
          </a:p>
        </p:txBody>
      </p:sp>
      <p:sp>
        <p:nvSpPr>
          <p:cNvPr id="32" name="Freeform 32"/>
          <p:cNvSpPr/>
          <p:nvPr/>
        </p:nvSpPr>
        <p:spPr>
          <a:xfrm>
            <a:off x="5334797" y="728348"/>
            <a:ext cx="782231" cy="282205"/>
          </a:xfrm>
          <a:custGeom>
            <a:avLst/>
            <a:gdLst/>
            <a:ahLst/>
            <a:cxnLst/>
            <a:rect l="l" t="t" r="r" b="b"/>
            <a:pathLst>
              <a:path w="1219701" h="440031">
                <a:moveTo>
                  <a:pt x="0" y="0"/>
                </a:moveTo>
                <a:lnTo>
                  <a:pt x="1219701" y="0"/>
                </a:lnTo>
                <a:lnTo>
                  <a:pt x="1219701" y="440031"/>
                </a:lnTo>
                <a:lnTo>
                  <a:pt x="0" y="440031"/>
                </a:lnTo>
                <a:lnTo>
                  <a:pt x="0" y="0"/>
                </a:lnTo>
                <a:close/>
              </a:path>
            </a:pathLst>
          </a:custGeom>
          <a:blipFill>
            <a:blip r:embed="rId6"/>
            <a:stretch>
              <a:fillRect/>
            </a:stretch>
          </a:blipFill>
        </p:spPr>
        <p:txBody>
          <a:bodyPr/>
          <a:lstStyle/>
          <a:p>
            <a:pPr defTabSz="586405"/>
            <a:endParaRPr lang="en-GB" sz="1154">
              <a:solidFill>
                <a:prstClr val="black"/>
              </a:solidFill>
              <a:latin typeface="Calibri"/>
            </a:endParaRPr>
          </a:p>
        </p:txBody>
      </p:sp>
      <p:sp>
        <p:nvSpPr>
          <p:cNvPr id="33" name="Freeform 33"/>
          <p:cNvSpPr/>
          <p:nvPr/>
        </p:nvSpPr>
        <p:spPr>
          <a:xfrm>
            <a:off x="4270526" y="833285"/>
            <a:ext cx="963434" cy="200243"/>
          </a:xfrm>
          <a:custGeom>
            <a:avLst/>
            <a:gdLst/>
            <a:ahLst/>
            <a:cxnLst/>
            <a:rect l="l" t="t" r="r" b="b"/>
            <a:pathLst>
              <a:path w="1502244" h="312231">
                <a:moveTo>
                  <a:pt x="0" y="0"/>
                </a:moveTo>
                <a:lnTo>
                  <a:pt x="1502244" y="0"/>
                </a:lnTo>
                <a:lnTo>
                  <a:pt x="1502244" y="312231"/>
                </a:lnTo>
                <a:lnTo>
                  <a:pt x="0" y="312231"/>
                </a:lnTo>
                <a:lnTo>
                  <a:pt x="0" y="0"/>
                </a:lnTo>
                <a:close/>
              </a:path>
            </a:pathLst>
          </a:custGeom>
          <a:blipFill>
            <a:blip r:embed="rId7"/>
            <a:stretch>
              <a:fillRect/>
            </a:stretch>
          </a:blipFill>
        </p:spPr>
        <p:txBody>
          <a:bodyPr/>
          <a:lstStyle/>
          <a:p>
            <a:pPr defTabSz="586405"/>
            <a:endParaRPr lang="en-GB" sz="1154">
              <a:solidFill>
                <a:prstClr val="black"/>
              </a:solidFill>
              <a:latin typeface="Calibri"/>
            </a:endParaRPr>
          </a:p>
        </p:txBody>
      </p:sp>
      <p:sp>
        <p:nvSpPr>
          <p:cNvPr id="34" name="Freeform 34"/>
          <p:cNvSpPr/>
          <p:nvPr/>
        </p:nvSpPr>
        <p:spPr>
          <a:xfrm>
            <a:off x="6218287" y="833285"/>
            <a:ext cx="945376" cy="176889"/>
          </a:xfrm>
          <a:custGeom>
            <a:avLst/>
            <a:gdLst/>
            <a:ahLst/>
            <a:cxnLst/>
            <a:rect l="l" t="t" r="r" b="b"/>
            <a:pathLst>
              <a:path w="1474086" h="275816">
                <a:moveTo>
                  <a:pt x="0" y="0"/>
                </a:moveTo>
                <a:lnTo>
                  <a:pt x="1474086" y="0"/>
                </a:lnTo>
                <a:lnTo>
                  <a:pt x="1474086" y="275816"/>
                </a:lnTo>
                <a:lnTo>
                  <a:pt x="0" y="275816"/>
                </a:lnTo>
                <a:lnTo>
                  <a:pt x="0" y="0"/>
                </a:lnTo>
                <a:close/>
              </a:path>
            </a:pathLst>
          </a:custGeom>
          <a:blipFill>
            <a:blip r:embed="rId8"/>
            <a:stretch>
              <a:fillRect/>
            </a:stretch>
          </a:blipFill>
        </p:spPr>
        <p:txBody>
          <a:bodyPr/>
          <a:lstStyle/>
          <a:p>
            <a:pPr defTabSz="586405"/>
            <a:endParaRPr lang="en-GB" sz="1154">
              <a:solidFill>
                <a:prstClr val="black"/>
              </a:solidFill>
              <a:latin typeface="Calibri"/>
            </a:endParaRPr>
          </a:p>
        </p:txBody>
      </p:sp>
      <p:sp>
        <p:nvSpPr>
          <p:cNvPr id="35" name="Freeform 35"/>
          <p:cNvSpPr/>
          <p:nvPr/>
        </p:nvSpPr>
        <p:spPr>
          <a:xfrm>
            <a:off x="3384764" y="833285"/>
            <a:ext cx="836893" cy="166319"/>
          </a:xfrm>
          <a:custGeom>
            <a:avLst/>
            <a:gdLst/>
            <a:ahLst/>
            <a:cxnLst/>
            <a:rect l="l" t="t" r="r" b="b"/>
            <a:pathLst>
              <a:path w="1304933" h="259335">
                <a:moveTo>
                  <a:pt x="0" y="0"/>
                </a:moveTo>
                <a:lnTo>
                  <a:pt x="1304933" y="0"/>
                </a:lnTo>
                <a:lnTo>
                  <a:pt x="1304933" y="259335"/>
                </a:lnTo>
                <a:lnTo>
                  <a:pt x="0" y="259335"/>
                </a:lnTo>
                <a:lnTo>
                  <a:pt x="0" y="0"/>
                </a:lnTo>
                <a:close/>
              </a:path>
            </a:pathLst>
          </a:custGeom>
          <a:blipFill>
            <a:blip r:embed="rId9"/>
            <a:stretch>
              <a:fillRect/>
            </a:stretch>
          </a:blipFill>
        </p:spPr>
        <p:txBody>
          <a:bodyPr/>
          <a:lstStyle/>
          <a:p>
            <a:pPr defTabSz="586405"/>
            <a:endParaRPr lang="en-GB" sz="1154">
              <a:solidFill>
                <a:prstClr val="black"/>
              </a:solidFill>
              <a:latin typeface="Calibri"/>
            </a:endParaRPr>
          </a:p>
        </p:txBody>
      </p:sp>
      <p:sp>
        <p:nvSpPr>
          <p:cNvPr id="36" name="Freeform 36"/>
          <p:cNvSpPr/>
          <p:nvPr/>
        </p:nvSpPr>
        <p:spPr>
          <a:xfrm>
            <a:off x="7212847" y="803911"/>
            <a:ext cx="794502" cy="206642"/>
          </a:xfrm>
          <a:custGeom>
            <a:avLst/>
            <a:gdLst/>
            <a:ahLst/>
            <a:cxnLst/>
            <a:rect l="l" t="t" r="r" b="b"/>
            <a:pathLst>
              <a:path w="1238835" h="322208">
                <a:moveTo>
                  <a:pt x="0" y="0"/>
                </a:moveTo>
                <a:lnTo>
                  <a:pt x="1238835" y="0"/>
                </a:lnTo>
                <a:lnTo>
                  <a:pt x="1238835" y="322208"/>
                </a:lnTo>
                <a:lnTo>
                  <a:pt x="0" y="322208"/>
                </a:lnTo>
                <a:lnTo>
                  <a:pt x="0" y="0"/>
                </a:lnTo>
                <a:close/>
              </a:path>
            </a:pathLst>
          </a:custGeom>
          <a:blipFill>
            <a:blip r:embed="rId10"/>
            <a:stretch>
              <a:fillRect l="-16979" t="-93450" r="-18156" b="-121756"/>
            </a:stretch>
          </a:blipFill>
        </p:spPr>
        <p:txBody>
          <a:bodyPr/>
          <a:lstStyle/>
          <a:p>
            <a:pPr defTabSz="586405"/>
            <a:endParaRPr lang="en-GB" sz="1154">
              <a:solidFill>
                <a:prstClr val="black"/>
              </a:solidFill>
              <a:latin typeface="Calibri"/>
            </a:endParaRPr>
          </a:p>
        </p:txBody>
      </p:sp>
      <p:sp>
        <p:nvSpPr>
          <p:cNvPr id="41" name="Freeform 41"/>
          <p:cNvSpPr/>
          <p:nvPr/>
        </p:nvSpPr>
        <p:spPr>
          <a:xfrm>
            <a:off x="6128950" y="1191707"/>
            <a:ext cx="543050" cy="760948"/>
          </a:xfrm>
          <a:custGeom>
            <a:avLst/>
            <a:gdLst/>
            <a:ahLst/>
            <a:cxnLst/>
            <a:rect l="l" t="t" r="r" b="b"/>
            <a:pathLst>
              <a:path w="846756" h="1186515">
                <a:moveTo>
                  <a:pt x="0" y="0"/>
                </a:moveTo>
                <a:lnTo>
                  <a:pt x="846756" y="0"/>
                </a:lnTo>
                <a:lnTo>
                  <a:pt x="846756" y="1186515"/>
                </a:lnTo>
                <a:lnTo>
                  <a:pt x="0" y="1186515"/>
                </a:lnTo>
                <a:lnTo>
                  <a:pt x="0" y="0"/>
                </a:lnTo>
                <a:close/>
              </a:path>
            </a:pathLst>
          </a:custGeom>
          <a:blipFill>
            <a:blip r:embed="rId11"/>
            <a:stretch>
              <a:fillRect/>
            </a:stretch>
          </a:blipFill>
        </p:spPr>
        <p:txBody>
          <a:bodyPr/>
          <a:lstStyle/>
          <a:p>
            <a:pPr defTabSz="586405"/>
            <a:endParaRPr lang="en-GB" sz="1154">
              <a:solidFill>
                <a:prstClr val="black"/>
              </a:solidFill>
              <a:latin typeface="Calibri"/>
            </a:endParaRPr>
          </a:p>
        </p:txBody>
      </p:sp>
      <p:sp>
        <p:nvSpPr>
          <p:cNvPr id="42" name="Freeform 42"/>
          <p:cNvSpPr/>
          <p:nvPr/>
        </p:nvSpPr>
        <p:spPr>
          <a:xfrm>
            <a:off x="6728358" y="1191707"/>
            <a:ext cx="547249" cy="760948"/>
          </a:xfrm>
          <a:custGeom>
            <a:avLst/>
            <a:gdLst/>
            <a:ahLst/>
            <a:cxnLst/>
            <a:rect l="l" t="t" r="r" b="b"/>
            <a:pathLst>
              <a:path w="853303" h="1186515">
                <a:moveTo>
                  <a:pt x="0" y="0"/>
                </a:moveTo>
                <a:lnTo>
                  <a:pt x="853304" y="0"/>
                </a:lnTo>
                <a:lnTo>
                  <a:pt x="853304" y="1186515"/>
                </a:lnTo>
                <a:lnTo>
                  <a:pt x="0" y="1186515"/>
                </a:lnTo>
                <a:lnTo>
                  <a:pt x="0" y="0"/>
                </a:lnTo>
                <a:close/>
              </a:path>
            </a:pathLst>
          </a:custGeom>
          <a:blipFill>
            <a:blip r:embed="rId12"/>
            <a:stretch>
              <a:fillRect/>
            </a:stretch>
          </a:blipFill>
        </p:spPr>
        <p:txBody>
          <a:bodyPr/>
          <a:lstStyle/>
          <a:p>
            <a:pPr defTabSz="586405"/>
            <a:endParaRPr lang="en-GB" sz="1154">
              <a:solidFill>
                <a:prstClr val="black"/>
              </a:solidFill>
              <a:latin typeface="Calibri"/>
            </a:endParaRPr>
          </a:p>
        </p:txBody>
      </p:sp>
      <p:sp>
        <p:nvSpPr>
          <p:cNvPr id="43" name="Freeform 43"/>
          <p:cNvSpPr/>
          <p:nvPr/>
        </p:nvSpPr>
        <p:spPr>
          <a:xfrm>
            <a:off x="7560776" y="1131267"/>
            <a:ext cx="490979" cy="784404"/>
          </a:xfrm>
          <a:custGeom>
            <a:avLst/>
            <a:gdLst/>
            <a:ahLst/>
            <a:cxnLst/>
            <a:rect l="l" t="t" r="r" b="b"/>
            <a:pathLst>
              <a:path w="765563" h="1223089">
                <a:moveTo>
                  <a:pt x="0" y="0"/>
                </a:moveTo>
                <a:lnTo>
                  <a:pt x="765563" y="0"/>
                </a:lnTo>
                <a:lnTo>
                  <a:pt x="765563" y="1223089"/>
                </a:lnTo>
                <a:lnTo>
                  <a:pt x="0" y="1223089"/>
                </a:lnTo>
                <a:lnTo>
                  <a:pt x="0" y="0"/>
                </a:lnTo>
                <a:close/>
              </a:path>
            </a:pathLst>
          </a:custGeom>
          <a:blipFill>
            <a:blip r:embed="rId13"/>
            <a:stretch>
              <a:fillRect/>
            </a:stretch>
          </a:blipFill>
        </p:spPr>
        <p:txBody>
          <a:bodyPr/>
          <a:lstStyle/>
          <a:p>
            <a:pPr defTabSz="586405"/>
            <a:endParaRPr lang="en-GB" sz="1154">
              <a:solidFill>
                <a:prstClr val="black"/>
              </a:solidFill>
              <a:latin typeface="Calibri"/>
            </a:endParaRPr>
          </a:p>
        </p:txBody>
      </p:sp>
      <p:sp>
        <p:nvSpPr>
          <p:cNvPr id="44" name="Freeform 44"/>
          <p:cNvSpPr/>
          <p:nvPr/>
        </p:nvSpPr>
        <p:spPr>
          <a:xfrm>
            <a:off x="8371081" y="1191707"/>
            <a:ext cx="535245" cy="697407"/>
          </a:xfrm>
          <a:custGeom>
            <a:avLst/>
            <a:gdLst/>
            <a:ahLst/>
            <a:cxnLst/>
            <a:rect l="l" t="t" r="r" b="b"/>
            <a:pathLst>
              <a:path w="834585" h="1087439">
                <a:moveTo>
                  <a:pt x="0" y="0"/>
                </a:moveTo>
                <a:lnTo>
                  <a:pt x="834585" y="0"/>
                </a:lnTo>
                <a:lnTo>
                  <a:pt x="834585" y="1087440"/>
                </a:lnTo>
                <a:lnTo>
                  <a:pt x="0" y="1087440"/>
                </a:lnTo>
                <a:lnTo>
                  <a:pt x="0" y="0"/>
                </a:lnTo>
                <a:close/>
              </a:path>
            </a:pathLst>
          </a:custGeom>
          <a:blipFill>
            <a:blip r:embed="rId14"/>
            <a:stretch>
              <a:fillRect/>
            </a:stretch>
          </a:blipFill>
          <a:ln w="9525" cap="sq">
            <a:solidFill>
              <a:srgbClr val="000000"/>
            </a:solidFill>
            <a:prstDash val="solid"/>
            <a:miter/>
          </a:ln>
        </p:spPr>
        <p:txBody>
          <a:bodyPr/>
          <a:lstStyle/>
          <a:p>
            <a:pPr defTabSz="586405"/>
            <a:endParaRPr lang="en-GB" sz="1154" dirty="0">
              <a:solidFill>
                <a:prstClr val="black"/>
              </a:solidFill>
              <a:latin typeface="Calibri"/>
            </a:endParaRPr>
          </a:p>
        </p:txBody>
      </p:sp>
      <p:sp>
        <p:nvSpPr>
          <p:cNvPr id="45" name="Freeform 45"/>
          <p:cNvSpPr/>
          <p:nvPr/>
        </p:nvSpPr>
        <p:spPr>
          <a:xfrm>
            <a:off x="7288127" y="1387144"/>
            <a:ext cx="272649" cy="272649"/>
          </a:xfrm>
          <a:custGeom>
            <a:avLst/>
            <a:gdLst/>
            <a:ahLst/>
            <a:cxnLst/>
            <a:rect l="l" t="t" r="r" b="b"/>
            <a:pathLst>
              <a:path w="425130" h="425130">
                <a:moveTo>
                  <a:pt x="0" y="0"/>
                </a:moveTo>
                <a:lnTo>
                  <a:pt x="425130" y="0"/>
                </a:lnTo>
                <a:lnTo>
                  <a:pt x="425130" y="425131"/>
                </a:lnTo>
                <a:lnTo>
                  <a:pt x="0" y="425131"/>
                </a:lnTo>
                <a:lnTo>
                  <a:pt x="0" y="0"/>
                </a:lnTo>
                <a:close/>
              </a:path>
            </a:pathLst>
          </a:custGeom>
          <a:blipFill>
            <a:blip r:embed="rId15"/>
            <a:stretch>
              <a:fillRect/>
            </a:stretch>
          </a:blipFill>
        </p:spPr>
        <p:txBody>
          <a:bodyPr/>
          <a:lstStyle/>
          <a:p>
            <a:pPr defTabSz="586405"/>
            <a:endParaRPr lang="en-GB" sz="1154">
              <a:solidFill>
                <a:prstClr val="black"/>
              </a:solidFill>
              <a:latin typeface="Calibri"/>
            </a:endParaRPr>
          </a:p>
        </p:txBody>
      </p:sp>
      <p:sp>
        <p:nvSpPr>
          <p:cNvPr id="46" name="Freeform 46"/>
          <p:cNvSpPr/>
          <p:nvPr/>
        </p:nvSpPr>
        <p:spPr>
          <a:xfrm>
            <a:off x="8036183" y="1368299"/>
            <a:ext cx="272649" cy="272649"/>
          </a:xfrm>
          <a:custGeom>
            <a:avLst/>
            <a:gdLst/>
            <a:ahLst/>
            <a:cxnLst/>
            <a:rect l="l" t="t" r="r" b="b"/>
            <a:pathLst>
              <a:path w="425130" h="425130">
                <a:moveTo>
                  <a:pt x="0" y="0"/>
                </a:moveTo>
                <a:lnTo>
                  <a:pt x="425130" y="0"/>
                </a:lnTo>
                <a:lnTo>
                  <a:pt x="425130" y="425130"/>
                </a:lnTo>
                <a:lnTo>
                  <a:pt x="0" y="425130"/>
                </a:lnTo>
                <a:lnTo>
                  <a:pt x="0" y="0"/>
                </a:lnTo>
                <a:close/>
              </a:path>
            </a:pathLst>
          </a:custGeom>
          <a:blipFill>
            <a:blip r:embed="rId15"/>
            <a:stretch>
              <a:fillRect/>
            </a:stretch>
          </a:blipFill>
        </p:spPr>
        <p:txBody>
          <a:bodyPr/>
          <a:lstStyle/>
          <a:p>
            <a:pPr defTabSz="586405"/>
            <a:endParaRPr lang="en-GB" sz="1154">
              <a:solidFill>
                <a:prstClr val="black"/>
              </a:solidFill>
              <a:latin typeface="Calibri"/>
            </a:endParaRPr>
          </a:p>
        </p:txBody>
      </p:sp>
      <p:sp>
        <p:nvSpPr>
          <p:cNvPr id="47" name="Freeform 47"/>
          <p:cNvSpPr/>
          <p:nvPr/>
        </p:nvSpPr>
        <p:spPr>
          <a:xfrm>
            <a:off x="8968575" y="1368299"/>
            <a:ext cx="272649" cy="272649"/>
          </a:xfrm>
          <a:custGeom>
            <a:avLst/>
            <a:gdLst/>
            <a:ahLst/>
            <a:cxnLst/>
            <a:rect l="l" t="t" r="r" b="b"/>
            <a:pathLst>
              <a:path w="425130" h="425130">
                <a:moveTo>
                  <a:pt x="0" y="0"/>
                </a:moveTo>
                <a:lnTo>
                  <a:pt x="425130" y="0"/>
                </a:lnTo>
                <a:lnTo>
                  <a:pt x="425130" y="425130"/>
                </a:lnTo>
                <a:lnTo>
                  <a:pt x="0" y="425130"/>
                </a:lnTo>
                <a:lnTo>
                  <a:pt x="0" y="0"/>
                </a:lnTo>
                <a:close/>
              </a:path>
            </a:pathLst>
          </a:custGeom>
          <a:blipFill>
            <a:blip r:embed="rId15"/>
            <a:stretch>
              <a:fillRect/>
            </a:stretch>
          </a:blipFill>
        </p:spPr>
        <p:txBody>
          <a:bodyPr/>
          <a:lstStyle/>
          <a:p>
            <a:pPr defTabSz="586405"/>
            <a:endParaRPr lang="en-GB" sz="1154">
              <a:solidFill>
                <a:prstClr val="black"/>
              </a:solidFill>
              <a:latin typeface="Calibri"/>
            </a:endParaRPr>
          </a:p>
        </p:txBody>
      </p:sp>
      <p:sp>
        <p:nvSpPr>
          <p:cNvPr id="48" name="Freeform 48"/>
          <p:cNvSpPr/>
          <p:nvPr/>
        </p:nvSpPr>
        <p:spPr>
          <a:xfrm>
            <a:off x="9293613" y="1231601"/>
            <a:ext cx="312670" cy="617619"/>
          </a:xfrm>
          <a:custGeom>
            <a:avLst/>
            <a:gdLst/>
            <a:ahLst/>
            <a:cxnLst/>
            <a:rect l="l" t="t" r="r" b="b"/>
            <a:pathLst>
              <a:path w="487533" h="963028">
                <a:moveTo>
                  <a:pt x="0" y="0"/>
                </a:moveTo>
                <a:lnTo>
                  <a:pt x="487533" y="0"/>
                </a:lnTo>
                <a:lnTo>
                  <a:pt x="487533" y="963028"/>
                </a:lnTo>
                <a:lnTo>
                  <a:pt x="0" y="96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586405"/>
            <a:endParaRPr lang="en-GB" sz="1154">
              <a:solidFill>
                <a:prstClr val="black"/>
              </a:solidFill>
              <a:latin typeface="Calibri"/>
            </a:endParaRPr>
          </a:p>
        </p:txBody>
      </p:sp>
      <p:grpSp>
        <p:nvGrpSpPr>
          <p:cNvPr id="49" name="Group 49"/>
          <p:cNvGrpSpPr/>
          <p:nvPr/>
        </p:nvGrpSpPr>
        <p:grpSpPr>
          <a:xfrm>
            <a:off x="8444385" y="3535249"/>
            <a:ext cx="3515938" cy="1940066"/>
            <a:chOff x="0" y="0"/>
            <a:chExt cx="1964718" cy="944428"/>
          </a:xfrm>
        </p:grpSpPr>
        <p:sp>
          <p:nvSpPr>
            <p:cNvPr id="50" name="Freeform 50"/>
            <p:cNvSpPr/>
            <p:nvPr/>
          </p:nvSpPr>
          <p:spPr>
            <a:xfrm>
              <a:off x="0" y="0"/>
              <a:ext cx="1964718" cy="944428"/>
            </a:xfrm>
            <a:custGeom>
              <a:avLst/>
              <a:gdLst/>
              <a:ahLst/>
              <a:cxnLst/>
              <a:rect l="l" t="t" r="r" b="b"/>
              <a:pathLst>
                <a:path w="1964718" h="944428">
                  <a:moveTo>
                    <a:pt x="52251" y="0"/>
                  </a:moveTo>
                  <a:lnTo>
                    <a:pt x="1912467" y="0"/>
                  </a:lnTo>
                  <a:cubicBezTo>
                    <a:pt x="1926325" y="0"/>
                    <a:pt x="1939615" y="5505"/>
                    <a:pt x="1949414" y="15304"/>
                  </a:cubicBezTo>
                  <a:cubicBezTo>
                    <a:pt x="1959213" y="25103"/>
                    <a:pt x="1964718" y="38393"/>
                    <a:pt x="1964718" y="52251"/>
                  </a:cubicBezTo>
                  <a:lnTo>
                    <a:pt x="1964718" y="892178"/>
                  </a:lnTo>
                  <a:cubicBezTo>
                    <a:pt x="1964718" y="906035"/>
                    <a:pt x="1959213" y="919325"/>
                    <a:pt x="1949414" y="929124"/>
                  </a:cubicBezTo>
                  <a:cubicBezTo>
                    <a:pt x="1939615" y="938923"/>
                    <a:pt x="1926325" y="944428"/>
                    <a:pt x="1912467" y="944428"/>
                  </a:cubicBezTo>
                  <a:lnTo>
                    <a:pt x="52251" y="944428"/>
                  </a:lnTo>
                  <a:cubicBezTo>
                    <a:pt x="38393" y="944428"/>
                    <a:pt x="25103" y="938923"/>
                    <a:pt x="15304" y="929124"/>
                  </a:cubicBezTo>
                  <a:cubicBezTo>
                    <a:pt x="5505" y="919325"/>
                    <a:pt x="0" y="906035"/>
                    <a:pt x="0" y="892178"/>
                  </a:cubicBezTo>
                  <a:lnTo>
                    <a:pt x="0" y="52251"/>
                  </a:lnTo>
                  <a:cubicBezTo>
                    <a:pt x="0" y="38393"/>
                    <a:pt x="5505" y="25103"/>
                    <a:pt x="15304" y="15304"/>
                  </a:cubicBezTo>
                  <a:cubicBezTo>
                    <a:pt x="25103" y="5505"/>
                    <a:pt x="38393" y="0"/>
                    <a:pt x="52251" y="0"/>
                  </a:cubicBezTo>
                  <a:close/>
                </a:path>
              </a:pathLst>
            </a:custGeom>
            <a:gradFill rotWithShape="1">
              <a:gsLst>
                <a:gs pos="0">
                  <a:srgbClr val="A6A6A6">
                    <a:alpha val="100000"/>
                  </a:srgbClr>
                </a:gs>
                <a:gs pos="50000">
                  <a:srgbClr val="D3EAF6">
                    <a:alpha val="100000"/>
                  </a:srgbClr>
                </a:gs>
                <a:gs pos="100000">
                  <a:srgbClr val="FAE2F7">
                    <a:alpha val="100000"/>
                  </a:srgbClr>
                </a:gs>
              </a:gsLst>
              <a:path path="circle">
                <a:fillToRect l="50000" t="50000" r="50000" b="50000"/>
              </a:path>
            </a:gradFill>
            <a:ln w="9525" cap="rnd">
              <a:solidFill>
                <a:srgbClr val="0E1556"/>
              </a:solidFill>
              <a:prstDash val="solid"/>
              <a:round/>
            </a:ln>
          </p:spPr>
          <p:txBody>
            <a:bodyPr/>
            <a:lstStyle/>
            <a:p>
              <a:pPr defTabSz="586405"/>
              <a:endParaRPr lang="en-GB" sz="1154">
                <a:solidFill>
                  <a:prstClr val="black"/>
                </a:solidFill>
                <a:latin typeface="Calibri"/>
              </a:endParaRPr>
            </a:p>
          </p:txBody>
        </p:sp>
        <p:sp>
          <p:nvSpPr>
            <p:cNvPr id="51" name="TextBox 51"/>
            <p:cNvSpPr txBox="1"/>
            <p:nvPr/>
          </p:nvSpPr>
          <p:spPr>
            <a:xfrm>
              <a:off x="0" y="-38100"/>
              <a:ext cx="1964718" cy="982528"/>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52" name="Freeform 52"/>
          <p:cNvSpPr/>
          <p:nvPr/>
        </p:nvSpPr>
        <p:spPr>
          <a:xfrm>
            <a:off x="4454444" y="5579162"/>
            <a:ext cx="1614308" cy="714345"/>
          </a:xfrm>
          <a:custGeom>
            <a:avLst/>
            <a:gdLst/>
            <a:ahLst/>
            <a:cxnLst/>
            <a:rect l="l" t="t" r="r" b="b"/>
            <a:pathLst>
              <a:path w="2517124" h="1113849">
                <a:moveTo>
                  <a:pt x="0" y="0"/>
                </a:moveTo>
                <a:lnTo>
                  <a:pt x="2517123" y="0"/>
                </a:lnTo>
                <a:lnTo>
                  <a:pt x="2517123" y="1113849"/>
                </a:lnTo>
                <a:lnTo>
                  <a:pt x="0" y="1113849"/>
                </a:lnTo>
                <a:lnTo>
                  <a:pt x="0" y="0"/>
                </a:lnTo>
                <a:close/>
              </a:path>
            </a:pathLst>
          </a:custGeom>
          <a:blipFill>
            <a:blip r:embed="rId18"/>
            <a:stretch>
              <a:fillRect/>
            </a:stretch>
          </a:blipFill>
        </p:spPr>
        <p:txBody>
          <a:bodyPr/>
          <a:lstStyle/>
          <a:p>
            <a:pPr defTabSz="586405"/>
            <a:endParaRPr lang="en-GB" sz="1154">
              <a:solidFill>
                <a:prstClr val="black"/>
              </a:solidFill>
              <a:latin typeface="Calibri"/>
            </a:endParaRPr>
          </a:p>
        </p:txBody>
      </p:sp>
      <p:sp>
        <p:nvSpPr>
          <p:cNvPr id="54" name="Freeform 54"/>
          <p:cNvSpPr/>
          <p:nvPr/>
        </p:nvSpPr>
        <p:spPr>
          <a:xfrm>
            <a:off x="6068751" y="5619124"/>
            <a:ext cx="1030521" cy="693026"/>
          </a:xfrm>
          <a:custGeom>
            <a:avLst/>
            <a:gdLst/>
            <a:ahLst/>
            <a:cxnLst/>
            <a:rect l="l" t="t" r="r" b="b"/>
            <a:pathLst>
              <a:path w="1606850" h="1080607">
                <a:moveTo>
                  <a:pt x="0" y="0"/>
                </a:moveTo>
                <a:lnTo>
                  <a:pt x="1606850" y="0"/>
                </a:lnTo>
                <a:lnTo>
                  <a:pt x="1606850" y="1080606"/>
                </a:lnTo>
                <a:lnTo>
                  <a:pt x="0" y="1080606"/>
                </a:lnTo>
                <a:lnTo>
                  <a:pt x="0" y="0"/>
                </a:lnTo>
                <a:close/>
              </a:path>
            </a:pathLst>
          </a:custGeom>
          <a:blipFill>
            <a:blip r:embed="rId19"/>
            <a:stretch>
              <a:fillRect/>
            </a:stretch>
          </a:blipFill>
        </p:spPr>
        <p:txBody>
          <a:bodyPr/>
          <a:lstStyle/>
          <a:p>
            <a:pPr defTabSz="586405"/>
            <a:endParaRPr lang="en-GB" sz="1154">
              <a:solidFill>
                <a:prstClr val="black"/>
              </a:solidFill>
              <a:latin typeface="Calibri"/>
            </a:endParaRPr>
          </a:p>
        </p:txBody>
      </p:sp>
      <p:sp>
        <p:nvSpPr>
          <p:cNvPr id="55" name="TextBox 55"/>
          <p:cNvSpPr txBox="1"/>
          <p:nvPr/>
        </p:nvSpPr>
        <p:spPr>
          <a:xfrm>
            <a:off x="3031960" y="1971022"/>
            <a:ext cx="5339121" cy="3847207"/>
          </a:xfrm>
          <a:prstGeom prst="rect">
            <a:avLst/>
          </a:prstGeom>
        </p:spPr>
        <p:txBody>
          <a:bodyPr lIns="0" tIns="0" rIns="0" bIns="0" rtlCol="0" anchor="t">
            <a:spAutoFit/>
          </a:bodyPr>
          <a:lstStyle/>
          <a:p>
            <a:pPr defTabSz="586405">
              <a:lnSpc>
                <a:spcPts val="1167"/>
              </a:lnSpc>
              <a:spcBef>
                <a:spcPct val="0"/>
              </a:spcBef>
            </a:pPr>
            <a:endParaRPr sz="1154" dirty="0">
              <a:solidFill>
                <a:prstClr val="black"/>
              </a:solidFill>
              <a:latin typeface="Calibri"/>
            </a:endParaRPr>
          </a:p>
          <a:p>
            <a:pPr defTabSz="586405">
              <a:lnSpc>
                <a:spcPts val="1167"/>
              </a:lnSpc>
              <a:spcBef>
                <a:spcPct val="0"/>
              </a:spcBef>
            </a:pPr>
            <a:endParaRPr sz="1154" dirty="0">
              <a:solidFill>
                <a:prstClr val="black"/>
              </a:solidFill>
              <a:latin typeface="Calibri"/>
            </a:endParaRPr>
          </a:p>
          <a:p>
            <a:pPr defTabSz="586405">
              <a:lnSpc>
                <a:spcPts val="1167"/>
              </a:lnSpc>
              <a:spcBef>
                <a:spcPct val="0"/>
              </a:spcBef>
            </a:pPr>
            <a:r>
              <a:rPr lang="en-US" sz="833" b="1" dirty="0">
                <a:solidFill>
                  <a:srgbClr val="0E1556"/>
                </a:solidFill>
                <a:latin typeface="Poppins Bold"/>
                <a:ea typeface="Poppins Bold"/>
                <a:cs typeface="Poppins Bold"/>
                <a:sym typeface="Poppins Bold"/>
              </a:rPr>
              <a:t>Objectives: </a:t>
            </a:r>
          </a:p>
          <a:p>
            <a:pPr defTabSz="586405">
              <a:lnSpc>
                <a:spcPts val="1167"/>
              </a:lnSpc>
              <a:spcBef>
                <a:spcPct val="0"/>
              </a:spcBef>
            </a:pPr>
            <a:r>
              <a:rPr lang="en-US" sz="833" dirty="0">
                <a:solidFill>
                  <a:srgbClr val="0E1556"/>
                </a:solidFill>
                <a:latin typeface="Poppins"/>
                <a:ea typeface="Poppins"/>
                <a:cs typeface="Poppins"/>
                <a:sym typeface="Poppins"/>
              </a:rPr>
              <a:t>- Determine patient eligibility and recruitment rates; </a:t>
            </a:r>
          </a:p>
          <a:p>
            <a:pPr defTabSz="586405">
              <a:lnSpc>
                <a:spcPts val="1167"/>
              </a:lnSpc>
              <a:spcBef>
                <a:spcPct val="0"/>
              </a:spcBef>
            </a:pPr>
            <a:r>
              <a:rPr lang="en-US" sz="833" dirty="0">
                <a:solidFill>
                  <a:srgbClr val="0E1556"/>
                </a:solidFill>
                <a:latin typeface="Poppins"/>
                <a:ea typeface="Poppins"/>
                <a:cs typeface="Poppins"/>
                <a:sym typeface="Poppins"/>
              </a:rPr>
              <a:t>- Identify intervention retention and adherence rates; </a:t>
            </a:r>
          </a:p>
          <a:p>
            <a:pPr defTabSz="586405">
              <a:lnSpc>
                <a:spcPts val="1167"/>
              </a:lnSpc>
              <a:spcBef>
                <a:spcPct val="0"/>
              </a:spcBef>
            </a:pPr>
            <a:r>
              <a:rPr lang="en-US" sz="833" dirty="0">
                <a:solidFill>
                  <a:srgbClr val="0E1556"/>
                </a:solidFill>
                <a:latin typeface="Poppins"/>
                <a:ea typeface="Poppins"/>
                <a:cs typeface="Poppins"/>
                <a:sym typeface="Poppins"/>
              </a:rPr>
              <a:t>- Determine considerations for optimal study design and data collection burden; </a:t>
            </a:r>
          </a:p>
          <a:p>
            <a:pPr marL="183251" indent="-183251" defTabSz="586405">
              <a:lnSpc>
                <a:spcPts val="1167"/>
              </a:lnSpc>
              <a:spcBef>
                <a:spcPct val="0"/>
              </a:spcBef>
              <a:buFontTx/>
              <a:buChar char="-"/>
            </a:pPr>
            <a:endParaRPr lang="en-US" sz="833" dirty="0">
              <a:solidFill>
                <a:srgbClr val="0E1556"/>
              </a:solidFill>
              <a:latin typeface="Poppins"/>
              <a:ea typeface="Poppins"/>
              <a:cs typeface="Poppins"/>
              <a:sym typeface="Poppins"/>
            </a:endParaRPr>
          </a:p>
          <a:p>
            <a:pPr defTabSz="586405">
              <a:lnSpc>
                <a:spcPts val="1167"/>
              </a:lnSpc>
              <a:spcBef>
                <a:spcPct val="0"/>
              </a:spcBef>
            </a:pPr>
            <a:r>
              <a:rPr lang="en-US" sz="833" b="1" dirty="0">
                <a:solidFill>
                  <a:srgbClr val="0E1556"/>
                </a:solidFill>
                <a:latin typeface="Poppins Bold"/>
                <a:ea typeface="Poppins Bold"/>
                <a:cs typeface="Poppins Bold"/>
                <a:sym typeface="Poppins Bold"/>
              </a:rPr>
              <a:t>Design:</a:t>
            </a:r>
            <a:r>
              <a:rPr lang="en-US" sz="833" dirty="0">
                <a:solidFill>
                  <a:srgbClr val="0E1556"/>
                </a:solidFill>
                <a:latin typeface="Poppins"/>
                <a:ea typeface="Poppins"/>
                <a:cs typeface="Poppins"/>
                <a:sym typeface="Poppins"/>
              </a:rPr>
              <a:t> Incorporates implementation science frameworks (PRISM/RE-AIM) and has three phases. Phase 1: deliver and evaluate a 12-week multimodal intervention using a feasibility </a:t>
            </a:r>
            <a:r>
              <a:rPr lang="en-US" sz="833" dirty="0" err="1">
                <a:solidFill>
                  <a:srgbClr val="0E1556"/>
                </a:solidFill>
                <a:latin typeface="Poppins"/>
                <a:ea typeface="Poppins"/>
                <a:cs typeface="Poppins"/>
                <a:sym typeface="Poppins"/>
              </a:rPr>
              <a:t>cRCT</a:t>
            </a:r>
            <a:r>
              <a:rPr lang="en-US" sz="833" dirty="0">
                <a:solidFill>
                  <a:srgbClr val="0E1556"/>
                </a:solidFill>
                <a:latin typeface="Poppins"/>
                <a:ea typeface="Poppins"/>
                <a:cs typeface="Poppins"/>
                <a:sym typeface="Poppins"/>
              </a:rPr>
              <a:t> design. Phase 2: conduct a process evaluation with study participants and health care professionals (HCPs). Phase 3: assess the feasibility of conducting a definitive economic evaluation. </a:t>
            </a:r>
          </a:p>
          <a:p>
            <a:pPr defTabSz="586405">
              <a:lnSpc>
                <a:spcPts val="1167"/>
              </a:lnSpc>
              <a:spcBef>
                <a:spcPct val="0"/>
              </a:spcBef>
            </a:pPr>
            <a:endParaRPr lang="en-US" sz="833" dirty="0">
              <a:solidFill>
                <a:srgbClr val="0E1556"/>
              </a:solidFill>
              <a:latin typeface="Poppins"/>
              <a:ea typeface="Poppins"/>
              <a:cs typeface="Poppins"/>
              <a:sym typeface="Poppins"/>
            </a:endParaRPr>
          </a:p>
          <a:p>
            <a:pPr defTabSz="586405">
              <a:lnSpc>
                <a:spcPts val="1167"/>
              </a:lnSpc>
              <a:spcBef>
                <a:spcPct val="0"/>
              </a:spcBef>
            </a:pPr>
            <a:r>
              <a:rPr lang="en-US" sz="833" b="1" dirty="0">
                <a:solidFill>
                  <a:srgbClr val="0E1556"/>
                </a:solidFill>
                <a:latin typeface="Poppins Bold"/>
                <a:ea typeface="Poppins Bold"/>
                <a:cs typeface="Poppins Bold"/>
                <a:sym typeface="Poppins Bold"/>
              </a:rPr>
              <a:t>Participants: </a:t>
            </a:r>
            <a:r>
              <a:rPr lang="en-US" sz="833" dirty="0">
                <a:solidFill>
                  <a:srgbClr val="0E1556"/>
                </a:solidFill>
                <a:latin typeface="Poppins"/>
                <a:ea typeface="Poppins"/>
                <a:cs typeface="Poppins"/>
                <a:sym typeface="Poppins"/>
              </a:rPr>
              <a:t>Patients -  CKD Stage 5 in receipt of </a:t>
            </a:r>
            <a:r>
              <a:rPr lang="en-US" sz="833" dirty="0" err="1">
                <a:solidFill>
                  <a:srgbClr val="0E1556"/>
                </a:solidFill>
                <a:latin typeface="Poppins"/>
                <a:ea typeface="Poppins"/>
                <a:cs typeface="Poppins"/>
                <a:sym typeface="Poppins"/>
              </a:rPr>
              <a:t>haemodialysis</a:t>
            </a:r>
            <a:r>
              <a:rPr lang="en-US" sz="833" dirty="0">
                <a:solidFill>
                  <a:srgbClr val="0E1556"/>
                </a:solidFill>
                <a:latin typeface="Poppins"/>
                <a:ea typeface="Poppins"/>
                <a:cs typeface="Poppins"/>
                <a:sym typeface="Poppins"/>
              </a:rPr>
              <a:t> for &gt;3 months, have oedema-free weight loss of at least 5% in 12 months or Body mass index (BMI) less than 20 kg/m2, aged &gt;18 years. HCPs  - member of the multidisciplinary healthcare team for more than three months and have exposure to the study.</a:t>
            </a:r>
          </a:p>
          <a:p>
            <a:pPr defTabSz="586405">
              <a:lnSpc>
                <a:spcPts val="1167"/>
              </a:lnSpc>
              <a:spcBef>
                <a:spcPct val="0"/>
              </a:spcBef>
            </a:pPr>
            <a:r>
              <a:rPr lang="en-US" sz="833" dirty="0">
                <a:solidFill>
                  <a:srgbClr val="0E1556"/>
                </a:solidFill>
                <a:latin typeface="Poppins"/>
                <a:ea typeface="Poppins"/>
                <a:cs typeface="Poppins"/>
                <a:sym typeface="Poppins"/>
              </a:rPr>
              <a:t> </a:t>
            </a:r>
          </a:p>
          <a:p>
            <a:pPr defTabSz="586405">
              <a:lnSpc>
                <a:spcPts val="1167"/>
              </a:lnSpc>
              <a:spcBef>
                <a:spcPct val="0"/>
              </a:spcBef>
            </a:pPr>
            <a:r>
              <a:rPr lang="en-US" sz="833" b="1" dirty="0" err="1">
                <a:solidFill>
                  <a:srgbClr val="0E1556"/>
                </a:solidFill>
                <a:latin typeface="Poppins Bold"/>
                <a:ea typeface="Poppins Bold"/>
                <a:cs typeface="Poppins Bold"/>
                <a:sym typeface="Poppins Bold"/>
              </a:rPr>
              <a:t>Randomisation</a:t>
            </a:r>
            <a:r>
              <a:rPr lang="en-US" sz="833" b="1" dirty="0">
                <a:solidFill>
                  <a:srgbClr val="0E1556"/>
                </a:solidFill>
                <a:latin typeface="Poppins Bold"/>
                <a:ea typeface="Poppins Bold"/>
                <a:cs typeface="Poppins Bold"/>
                <a:sym typeface="Poppins Bold"/>
              </a:rPr>
              <a:t>: </a:t>
            </a:r>
            <a:r>
              <a:rPr lang="en-US" sz="833" dirty="0">
                <a:solidFill>
                  <a:srgbClr val="0E1556"/>
                </a:solidFill>
                <a:latin typeface="Poppins"/>
                <a:ea typeface="Poppins"/>
                <a:cs typeface="Poppins"/>
                <a:sym typeface="Poppins"/>
              </a:rPr>
              <a:t>Two sites (BHSCT/NHSCT) intervention group, two (SEHSCT/SHSCT) control group. </a:t>
            </a:r>
          </a:p>
          <a:p>
            <a:pPr defTabSz="586405">
              <a:lnSpc>
                <a:spcPts val="1167"/>
              </a:lnSpc>
              <a:spcBef>
                <a:spcPct val="0"/>
              </a:spcBef>
            </a:pPr>
            <a:endParaRPr lang="en-US" sz="833" dirty="0">
              <a:solidFill>
                <a:srgbClr val="0E1556"/>
              </a:solidFill>
              <a:latin typeface="Poppins"/>
              <a:ea typeface="Poppins"/>
              <a:cs typeface="Poppins"/>
              <a:sym typeface="Poppins"/>
            </a:endParaRPr>
          </a:p>
          <a:p>
            <a:pPr defTabSz="586405">
              <a:lnSpc>
                <a:spcPts val="1167"/>
              </a:lnSpc>
              <a:spcBef>
                <a:spcPct val="0"/>
              </a:spcBef>
            </a:pPr>
            <a:r>
              <a:rPr lang="en-US" sz="833" b="1" dirty="0">
                <a:solidFill>
                  <a:srgbClr val="0E1556"/>
                </a:solidFill>
                <a:latin typeface="Poppins Bold"/>
                <a:ea typeface="Poppins Bold"/>
                <a:cs typeface="Poppins Bold"/>
                <a:sym typeface="Poppins Bold"/>
              </a:rPr>
              <a:t>Sample: </a:t>
            </a:r>
            <a:r>
              <a:rPr lang="en-US" sz="833" dirty="0">
                <a:solidFill>
                  <a:srgbClr val="0E1556"/>
                </a:solidFill>
                <a:latin typeface="Poppins"/>
                <a:ea typeface="Poppins"/>
                <a:cs typeface="Poppins"/>
                <a:sym typeface="Poppins"/>
              </a:rPr>
              <a:t>Phase 1 and 3: 10 research participants per intervention site; 10 research participants per control site; 40 in total across all sites (n=4). Phase 2: 15 patients for interviews and 15 HCPs for interviews or focus groups across all sites. </a:t>
            </a:r>
          </a:p>
          <a:p>
            <a:pPr defTabSz="586405">
              <a:lnSpc>
                <a:spcPts val="1167"/>
              </a:lnSpc>
              <a:spcBef>
                <a:spcPct val="0"/>
              </a:spcBef>
            </a:pPr>
            <a:endParaRPr lang="en-US" sz="833" dirty="0">
              <a:solidFill>
                <a:srgbClr val="0E1556"/>
              </a:solidFill>
              <a:latin typeface="Poppins"/>
              <a:ea typeface="Poppins"/>
              <a:cs typeface="Poppins"/>
              <a:sym typeface="Poppins"/>
            </a:endParaRPr>
          </a:p>
          <a:p>
            <a:pPr defTabSz="586405">
              <a:lnSpc>
                <a:spcPts val="1167"/>
              </a:lnSpc>
              <a:spcBef>
                <a:spcPct val="0"/>
              </a:spcBef>
            </a:pPr>
            <a:r>
              <a:rPr lang="en-US" sz="833" b="1" dirty="0">
                <a:solidFill>
                  <a:srgbClr val="0E1556"/>
                </a:solidFill>
                <a:latin typeface="Poppins"/>
                <a:ea typeface="Poppins"/>
                <a:cs typeface="Poppins"/>
                <a:sym typeface="Poppins"/>
              </a:rPr>
              <a:t>Trial registration number: </a:t>
            </a:r>
            <a:r>
              <a:rPr lang="en-US" sz="833" dirty="0">
                <a:solidFill>
                  <a:srgbClr val="0E1556"/>
                </a:solidFill>
                <a:latin typeface="Poppins"/>
                <a:ea typeface="Poppins"/>
                <a:cs typeface="Poppins"/>
                <a:sym typeface="Poppins"/>
              </a:rPr>
              <a:t>NCT07107087   https://clinicaltrials.gov/study/NCT07107087</a:t>
            </a:r>
          </a:p>
          <a:p>
            <a:pPr defTabSz="586405">
              <a:lnSpc>
                <a:spcPts val="1167"/>
              </a:lnSpc>
              <a:spcBef>
                <a:spcPct val="0"/>
              </a:spcBef>
            </a:pPr>
            <a:endParaRPr lang="en-US" sz="833" dirty="0">
              <a:solidFill>
                <a:srgbClr val="0E1556"/>
              </a:solidFill>
              <a:latin typeface="Poppins"/>
              <a:ea typeface="Poppins"/>
              <a:cs typeface="Poppins"/>
              <a:sym typeface="Poppins"/>
            </a:endParaRPr>
          </a:p>
          <a:p>
            <a:pPr defTabSz="586405">
              <a:lnSpc>
                <a:spcPts val="1167"/>
              </a:lnSpc>
              <a:spcBef>
                <a:spcPct val="0"/>
              </a:spcBef>
            </a:pPr>
            <a:endParaRPr lang="en-US" sz="833" dirty="0">
              <a:solidFill>
                <a:srgbClr val="0E1556"/>
              </a:solidFill>
              <a:latin typeface="Poppins"/>
              <a:ea typeface="Poppins"/>
              <a:cs typeface="Poppins"/>
              <a:sym typeface="Poppins"/>
            </a:endParaRPr>
          </a:p>
        </p:txBody>
      </p:sp>
      <p:sp>
        <p:nvSpPr>
          <p:cNvPr id="56" name="TextBox 56"/>
          <p:cNvSpPr txBox="1"/>
          <p:nvPr/>
        </p:nvSpPr>
        <p:spPr>
          <a:xfrm>
            <a:off x="1361139" y="237924"/>
            <a:ext cx="8245144" cy="410369"/>
          </a:xfrm>
          <a:prstGeom prst="rect">
            <a:avLst/>
          </a:prstGeom>
        </p:spPr>
        <p:txBody>
          <a:bodyPr lIns="0" tIns="0" rIns="0" bIns="0" rtlCol="0" anchor="t">
            <a:spAutoFit/>
          </a:bodyPr>
          <a:lstStyle/>
          <a:p>
            <a:pPr algn="ctr" defTabSz="586405">
              <a:lnSpc>
                <a:spcPts val="1588"/>
              </a:lnSpc>
              <a:spcBef>
                <a:spcPct val="0"/>
              </a:spcBef>
            </a:pPr>
            <a:r>
              <a:rPr lang="en-US" sz="1134" b="1">
                <a:solidFill>
                  <a:srgbClr val="0E1556"/>
                </a:solidFill>
                <a:latin typeface="Poppins Bold"/>
                <a:ea typeface="Poppins Bold"/>
                <a:cs typeface="Poppins Bold"/>
                <a:sym typeface="Poppins Bold"/>
              </a:rPr>
              <a:t>Multi-Modal Integrated intervention combining Exercise, Anti-inflammatory &amp; Dietary counselling (MMIEAD) for kidney cachexia: a mixed-methods feasibility cluster randomised controlled trial and process evaluation</a:t>
            </a:r>
          </a:p>
        </p:txBody>
      </p:sp>
      <p:sp>
        <p:nvSpPr>
          <p:cNvPr id="57" name="TextBox 57"/>
          <p:cNvSpPr txBox="1"/>
          <p:nvPr/>
        </p:nvSpPr>
        <p:spPr>
          <a:xfrm>
            <a:off x="10769489" y="1897345"/>
            <a:ext cx="657409" cy="256480"/>
          </a:xfrm>
          <a:prstGeom prst="rect">
            <a:avLst/>
          </a:prstGeom>
        </p:spPr>
        <p:txBody>
          <a:bodyPr lIns="0" tIns="0" rIns="0" bIns="0" rtlCol="0" anchor="t">
            <a:spAutoFit/>
          </a:bodyPr>
          <a:lstStyle/>
          <a:p>
            <a:pPr algn="ctr" defTabSz="586405">
              <a:lnSpc>
                <a:spcPts val="1049"/>
              </a:lnSpc>
              <a:spcBef>
                <a:spcPct val="0"/>
              </a:spcBef>
            </a:pPr>
            <a:r>
              <a:rPr lang="en-US" sz="749" b="1">
                <a:solidFill>
                  <a:srgbClr val="000000"/>
                </a:solidFill>
                <a:latin typeface="Poppins Bold"/>
                <a:ea typeface="Poppins Bold"/>
                <a:cs typeface="Poppins Bold"/>
                <a:sym typeface="Poppins Bold"/>
              </a:rPr>
              <a:t>Dr Carolyn Blair </a:t>
            </a:r>
          </a:p>
        </p:txBody>
      </p:sp>
      <p:sp>
        <p:nvSpPr>
          <p:cNvPr id="58" name="TextBox 58"/>
          <p:cNvSpPr txBox="1"/>
          <p:nvPr/>
        </p:nvSpPr>
        <p:spPr>
          <a:xfrm>
            <a:off x="10047592" y="1871740"/>
            <a:ext cx="814791" cy="128240"/>
          </a:xfrm>
          <a:prstGeom prst="rect">
            <a:avLst/>
          </a:prstGeom>
        </p:spPr>
        <p:txBody>
          <a:bodyPr lIns="0" tIns="0" rIns="0" bIns="0" rtlCol="0" anchor="t">
            <a:spAutoFit/>
          </a:bodyPr>
          <a:lstStyle/>
          <a:p>
            <a:pPr algn="ctr" defTabSz="586405">
              <a:lnSpc>
                <a:spcPts val="1049"/>
              </a:lnSpc>
              <a:spcBef>
                <a:spcPct val="0"/>
              </a:spcBef>
            </a:pPr>
            <a:r>
              <a:rPr lang="en-US" sz="749" b="1">
                <a:solidFill>
                  <a:srgbClr val="000000"/>
                </a:solidFill>
                <a:latin typeface="Poppins Bold"/>
                <a:ea typeface="Poppins Bold"/>
                <a:cs typeface="Poppins Bold"/>
                <a:sym typeface="Poppins Bold"/>
              </a:rPr>
              <a:t>Prof Joanne Reid </a:t>
            </a:r>
          </a:p>
        </p:txBody>
      </p:sp>
      <p:sp>
        <p:nvSpPr>
          <p:cNvPr id="59" name="TextBox 59"/>
          <p:cNvSpPr txBox="1"/>
          <p:nvPr/>
        </p:nvSpPr>
        <p:spPr>
          <a:xfrm>
            <a:off x="9743970" y="706039"/>
            <a:ext cx="2101082" cy="256480"/>
          </a:xfrm>
          <a:prstGeom prst="rect">
            <a:avLst/>
          </a:prstGeom>
        </p:spPr>
        <p:txBody>
          <a:bodyPr lIns="0" tIns="0" rIns="0" bIns="0" rtlCol="0" anchor="t">
            <a:spAutoFit/>
          </a:bodyPr>
          <a:lstStyle/>
          <a:p>
            <a:pPr algn="ctr" defTabSz="586405">
              <a:lnSpc>
                <a:spcPts val="995"/>
              </a:lnSpc>
              <a:spcBef>
                <a:spcPct val="0"/>
              </a:spcBef>
            </a:pPr>
            <a:r>
              <a:rPr lang="en-US" sz="816" b="1">
                <a:solidFill>
                  <a:srgbClr val="0E1556"/>
                </a:solidFill>
                <a:latin typeface="Poppins Bold"/>
                <a:ea typeface="Poppins Bold"/>
                <a:cs typeface="Poppins Bold"/>
                <a:sym typeface="Poppins Bold"/>
              </a:rPr>
              <a:t>MMIEAD has been kindly funded by Northern Ireland Kidney Research Fund </a:t>
            </a:r>
          </a:p>
        </p:txBody>
      </p:sp>
      <p:sp>
        <p:nvSpPr>
          <p:cNvPr id="60" name="TextBox 60"/>
          <p:cNvSpPr txBox="1"/>
          <p:nvPr/>
        </p:nvSpPr>
        <p:spPr>
          <a:xfrm>
            <a:off x="386166" y="1268833"/>
            <a:ext cx="5773262" cy="615553"/>
          </a:xfrm>
          <a:prstGeom prst="rect">
            <a:avLst/>
          </a:prstGeom>
        </p:spPr>
        <p:txBody>
          <a:bodyPr lIns="0" tIns="0" rIns="0" bIns="0" rtlCol="0" anchor="t">
            <a:spAutoFit/>
          </a:bodyPr>
          <a:lstStyle/>
          <a:p>
            <a:pPr defTabSz="586405">
              <a:lnSpc>
                <a:spcPts val="1167"/>
              </a:lnSpc>
              <a:spcBef>
                <a:spcPct val="0"/>
              </a:spcBef>
            </a:pPr>
            <a:r>
              <a:rPr lang="en-US" sz="833" dirty="0">
                <a:solidFill>
                  <a:srgbClr val="0E1556"/>
                </a:solidFill>
                <a:latin typeface="Poppins"/>
                <a:ea typeface="Poppins"/>
                <a:cs typeface="Poppins"/>
                <a:sym typeface="Poppins"/>
              </a:rPr>
              <a:t>Aligned with implementation science guidance, we generated evidence to understand the </a:t>
            </a:r>
            <a:r>
              <a:rPr lang="en-US" sz="833" dirty="0" err="1">
                <a:solidFill>
                  <a:srgbClr val="0E1556"/>
                </a:solidFill>
                <a:latin typeface="Poppins"/>
                <a:ea typeface="Poppins"/>
                <a:cs typeface="Poppins"/>
                <a:sym typeface="Poppins"/>
              </a:rPr>
              <a:t>aetiology</a:t>
            </a:r>
            <a:r>
              <a:rPr lang="en-US" sz="833" dirty="0">
                <a:solidFill>
                  <a:srgbClr val="0E1556"/>
                </a:solidFill>
                <a:latin typeface="Poppins"/>
                <a:ea typeface="Poppins"/>
                <a:cs typeface="Poppins"/>
                <a:sym typeface="Poppins"/>
              </a:rPr>
              <a:t> and burden of kidney cachexia, the effectiveness of related interventions; and developed a theoretical model of components and mechanisms of action for a Multi-Modal, Integrated, Exercise, Anti-inflammatory and Dietary advice (MMIEAD) intervention for kidney cachexia to enhance intervention-context alignment.</a:t>
            </a:r>
          </a:p>
        </p:txBody>
      </p:sp>
      <p:sp>
        <p:nvSpPr>
          <p:cNvPr id="61" name="TextBox 61"/>
          <p:cNvSpPr txBox="1"/>
          <p:nvPr/>
        </p:nvSpPr>
        <p:spPr>
          <a:xfrm>
            <a:off x="8444385" y="2219293"/>
            <a:ext cx="3487812" cy="1231106"/>
          </a:xfrm>
          <a:prstGeom prst="rect">
            <a:avLst/>
          </a:prstGeom>
        </p:spPr>
        <p:txBody>
          <a:bodyPr lIns="0" tIns="0" rIns="0" bIns="0" rtlCol="0" anchor="t">
            <a:spAutoFit/>
          </a:bodyPr>
          <a:lstStyle/>
          <a:p>
            <a:pPr algn="ctr" defTabSz="586405">
              <a:lnSpc>
                <a:spcPts val="1167"/>
              </a:lnSpc>
            </a:pPr>
            <a:r>
              <a:rPr lang="en-US" sz="833" b="1" dirty="0">
                <a:solidFill>
                  <a:srgbClr val="0E1556"/>
                </a:solidFill>
                <a:latin typeface="Poppins Bold"/>
                <a:ea typeface="Poppins Bold"/>
                <a:cs typeface="Poppins Bold"/>
                <a:sym typeface="Poppins Bold"/>
              </a:rPr>
              <a:t>RESEARCH AND GOVERNANCE</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Integrated Research Application (IRAS) approval and Study Wide Governance (SWG) approval received</a:t>
            </a:r>
          </a:p>
          <a:p>
            <a:pPr marL="179993" lvl="1" indent="-89997" defTabSz="586405">
              <a:lnSpc>
                <a:spcPts val="1167"/>
              </a:lnSpc>
              <a:buFont typeface="Arial"/>
              <a:buChar char="•"/>
            </a:pPr>
            <a:endParaRPr lang="en-US" sz="833" dirty="0">
              <a:solidFill>
                <a:srgbClr val="0E1556"/>
              </a:solidFill>
              <a:latin typeface="Poppins"/>
              <a:ea typeface="Poppins"/>
              <a:cs typeface="Poppins"/>
              <a:sym typeface="Poppins"/>
            </a:endParaRP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Capacity and capability and workplace agreements received from NHSCT and SEHSCT </a:t>
            </a:r>
          </a:p>
          <a:p>
            <a:pPr marL="89996" lvl="1" defTabSz="586405">
              <a:lnSpc>
                <a:spcPts val="1167"/>
              </a:lnSpc>
            </a:pPr>
            <a:endParaRPr lang="en-US" sz="833" dirty="0">
              <a:solidFill>
                <a:srgbClr val="0E1556"/>
              </a:solidFill>
              <a:latin typeface="Poppins"/>
              <a:ea typeface="Poppins"/>
              <a:cs typeface="Poppins"/>
              <a:sym typeface="Poppins"/>
            </a:endParaRP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Opening for recruitment in NHSCT and SEHSCT – September 25</a:t>
            </a:r>
          </a:p>
        </p:txBody>
      </p:sp>
      <p:sp>
        <p:nvSpPr>
          <p:cNvPr id="62" name="TextBox 62"/>
          <p:cNvSpPr txBox="1"/>
          <p:nvPr/>
        </p:nvSpPr>
        <p:spPr>
          <a:xfrm>
            <a:off x="7220225" y="5599017"/>
            <a:ext cx="4417188" cy="769441"/>
          </a:xfrm>
          <a:prstGeom prst="rect">
            <a:avLst/>
          </a:prstGeom>
        </p:spPr>
        <p:txBody>
          <a:bodyPr wrap="square" lIns="0" tIns="0" rIns="0" bIns="0" rtlCol="0" anchor="t">
            <a:spAutoFit/>
          </a:bodyPr>
          <a:lstStyle/>
          <a:p>
            <a:pPr algn="ctr" defTabSz="586405">
              <a:lnSpc>
                <a:spcPts val="1167"/>
              </a:lnSpc>
            </a:pPr>
            <a:r>
              <a:rPr lang="en-US" sz="833" b="1" dirty="0">
                <a:solidFill>
                  <a:srgbClr val="0E1556"/>
                </a:solidFill>
                <a:latin typeface="Poppins Bold"/>
                <a:ea typeface="Poppins Bold"/>
                <a:cs typeface="Poppins Bold"/>
                <a:sym typeface="Poppins Bold"/>
              </a:rPr>
              <a:t>CONFERENCES</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Invited conference presentation and panel discussion 18th SCWD conference, 11-13.12.25 in Rome “impact of cachexia on patients and caregivers” https://society-scwd.Org/annual-conference/programme/ - Prof. Joanne Reid </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Three conference abstracts submitted SCWD Conference - Dr Carolyn Blair</a:t>
            </a:r>
          </a:p>
        </p:txBody>
      </p:sp>
      <p:sp>
        <p:nvSpPr>
          <p:cNvPr id="63" name="TextBox 63"/>
          <p:cNvSpPr txBox="1"/>
          <p:nvPr/>
        </p:nvSpPr>
        <p:spPr>
          <a:xfrm>
            <a:off x="8438291" y="3488578"/>
            <a:ext cx="3467660" cy="2000548"/>
          </a:xfrm>
          <a:prstGeom prst="rect">
            <a:avLst/>
          </a:prstGeom>
        </p:spPr>
        <p:txBody>
          <a:bodyPr wrap="square" lIns="0" tIns="0" rIns="0" bIns="0" rtlCol="0" anchor="t">
            <a:spAutoFit/>
          </a:bodyPr>
          <a:lstStyle/>
          <a:p>
            <a:pPr algn="ctr" defTabSz="586405">
              <a:lnSpc>
                <a:spcPts val="1167"/>
              </a:lnSpc>
            </a:pPr>
            <a:endParaRPr sz="1154" dirty="0">
              <a:solidFill>
                <a:prstClr val="black"/>
              </a:solidFill>
              <a:latin typeface="Calibri"/>
            </a:endParaRPr>
          </a:p>
          <a:p>
            <a:pPr algn="ctr" defTabSz="586405">
              <a:lnSpc>
                <a:spcPts val="1167"/>
              </a:lnSpc>
            </a:pPr>
            <a:r>
              <a:rPr lang="en-US" sz="833" b="1" dirty="0">
                <a:solidFill>
                  <a:srgbClr val="0E1556"/>
                </a:solidFill>
                <a:latin typeface="Poppins Bold"/>
                <a:ea typeface="Poppins Bold"/>
                <a:cs typeface="Poppins Bold"/>
                <a:sym typeface="Poppins Bold"/>
              </a:rPr>
              <a:t>FORTHCOMING PUBLICATIONS</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The anti-inflammatory effects and safety profile of omega-3 fatty acids in patients receiving </a:t>
            </a:r>
            <a:r>
              <a:rPr lang="en-US" sz="833" dirty="0" err="1">
                <a:solidFill>
                  <a:srgbClr val="0E1556"/>
                </a:solidFill>
                <a:latin typeface="Poppins"/>
                <a:ea typeface="Poppins"/>
                <a:cs typeface="Poppins"/>
                <a:sym typeface="Poppins"/>
              </a:rPr>
              <a:t>haemodialysis</a:t>
            </a:r>
            <a:r>
              <a:rPr lang="en-US" sz="833" dirty="0">
                <a:solidFill>
                  <a:srgbClr val="0E1556"/>
                </a:solidFill>
                <a:latin typeface="Poppins"/>
                <a:ea typeface="Poppins"/>
                <a:cs typeface="Poppins"/>
                <a:sym typeface="Poppins"/>
              </a:rPr>
              <a:t>, in relation to dose, EPA/DHA content, ratio and source: a systematic review and meta-analysis - </a:t>
            </a:r>
            <a:r>
              <a:rPr lang="en-US" sz="833" u="sng" dirty="0">
                <a:solidFill>
                  <a:srgbClr val="0E1556"/>
                </a:solidFill>
                <a:latin typeface="Poppins"/>
                <a:ea typeface="Poppins"/>
                <a:cs typeface="Poppins"/>
                <a:sym typeface="Poppins"/>
              </a:rPr>
              <a:t>submitted </a:t>
            </a:r>
            <a:r>
              <a:rPr lang="en-US" sz="833" dirty="0">
                <a:solidFill>
                  <a:srgbClr val="0E1556"/>
                </a:solidFill>
                <a:latin typeface="Poppins"/>
                <a:ea typeface="Poppins"/>
                <a:cs typeface="Poppins"/>
                <a:sym typeface="Poppins"/>
              </a:rPr>
              <a:t>Clinical Nutrition 22.08.25 </a:t>
            </a:r>
          </a:p>
          <a:p>
            <a:pPr marL="89996" lvl="1" defTabSz="586405">
              <a:lnSpc>
                <a:spcPts val="1167"/>
              </a:lnSpc>
            </a:pPr>
            <a:endParaRPr lang="en-US" sz="833" dirty="0">
              <a:solidFill>
                <a:srgbClr val="0E1556"/>
              </a:solidFill>
              <a:latin typeface="Poppins"/>
              <a:ea typeface="Poppins"/>
              <a:cs typeface="Poppins"/>
              <a:sym typeface="Poppins"/>
            </a:endParaRP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MMIEAD protocol/implementation science manuscript - </a:t>
            </a:r>
            <a:r>
              <a:rPr lang="en-US" sz="833" u="sng" dirty="0">
                <a:solidFill>
                  <a:srgbClr val="0E1556"/>
                </a:solidFill>
                <a:latin typeface="Poppins"/>
                <a:ea typeface="Poppins"/>
                <a:cs typeface="Poppins"/>
                <a:sym typeface="Poppins"/>
              </a:rPr>
              <a:t>review with team </a:t>
            </a:r>
            <a:r>
              <a:rPr lang="en-US" sz="833" dirty="0">
                <a:solidFill>
                  <a:srgbClr val="0E1556"/>
                </a:solidFill>
                <a:latin typeface="Poppins"/>
                <a:ea typeface="Poppins"/>
                <a:cs typeface="Poppins"/>
                <a:sym typeface="Poppins"/>
              </a:rPr>
              <a:t>03.09.25</a:t>
            </a:r>
          </a:p>
          <a:p>
            <a:pPr marL="89996" lvl="1" defTabSz="586405">
              <a:lnSpc>
                <a:spcPts val="1167"/>
              </a:lnSpc>
            </a:pPr>
            <a:endParaRPr lang="en-US" sz="833" dirty="0">
              <a:solidFill>
                <a:srgbClr val="0E1556"/>
              </a:solidFill>
              <a:latin typeface="Poppins"/>
              <a:ea typeface="Poppins"/>
              <a:cs typeface="Poppins"/>
              <a:sym typeface="Poppins"/>
            </a:endParaRP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Co-designing the implementation process of an exercise intervention as part of a multimodal intervention for patients with renal cachexia -  </a:t>
            </a:r>
            <a:r>
              <a:rPr lang="en-US" sz="833" u="sng" dirty="0">
                <a:solidFill>
                  <a:srgbClr val="0E1556"/>
                </a:solidFill>
                <a:latin typeface="Poppins"/>
                <a:ea typeface="Poppins"/>
                <a:cs typeface="Poppins"/>
                <a:sym typeface="Poppins"/>
              </a:rPr>
              <a:t>review date </a:t>
            </a:r>
            <a:r>
              <a:rPr lang="en-US" sz="833" dirty="0">
                <a:solidFill>
                  <a:srgbClr val="0E1556"/>
                </a:solidFill>
                <a:latin typeface="Poppins"/>
                <a:ea typeface="Poppins"/>
                <a:cs typeface="Poppins"/>
                <a:sym typeface="Poppins"/>
              </a:rPr>
              <a:t>17.10.25</a:t>
            </a:r>
          </a:p>
        </p:txBody>
      </p:sp>
      <p:sp>
        <p:nvSpPr>
          <p:cNvPr id="64" name="TextBox 64"/>
          <p:cNvSpPr txBox="1"/>
          <p:nvPr/>
        </p:nvSpPr>
        <p:spPr>
          <a:xfrm>
            <a:off x="-1010803" y="1105019"/>
            <a:ext cx="9381884" cy="179536"/>
          </a:xfrm>
          <a:prstGeom prst="rect">
            <a:avLst/>
          </a:prstGeom>
        </p:spPr>
        <p:txBody>
          <a:bodyPr lIns="0" tIns="0" rIns="0" bIns="0" rtlCol="0" anchor="t">
            <a:spAutoFit/>
          </a:bodyPr>
          <a:lstStyle/>
          <a:p>
            <a:pPr algn="ctr" defTabSz="586405">
              <a:lnSpc>
                <a:spcPts val="1408"/>
              </a:lnSpc>
              <a:spcBef>
                <a:spcPct val="0"/>
              </a:spcBef>
            </a:pPr>
            <a:r>
              <a:rPr lang="en-US" sz="1006" b="1">
                <a:solidFill>
                  <a:srgbClr val="0E1556"/>
                </a:solidFill>
                <a:latin typeface="Poppins Bold"/>
                <a:ea typeface="Poppins Bold"/>
                <a:cs typeface="Poppins Bold"/>
                <a:sym typeface="Poppins Bold"/>
              </a:rPr>
              <a:t>BACKGROUND</a:t>
            </a:r>
          </a:p>
        </p:txBody>
      </p:sp>
      <p:sp>
        <p:nvSpPr>
          <p:cNvPr id="65" name="TextBox 65"/>
          <p:cNvSpPr txBox="1"/>
          <p:nvPr/>
        </p:nvSpPr>
        <p:spPr>
          <a:xfrm>
            <a:off x="159268" y="2098541"/>
            <a:ext cx="8085032" cy="153888"/>
          </a:xfrm>
          <a:prstGeom prst="rect">
            <a:avLst/>
          </a:prstGeom>
        </p:spPr>
        <p:txBody>
          <a:bodyPr lIns="0" tIns="0" rIns="0" bIns="0" rtlCol="0" anchor="t">
            <a:spAutoFit/>
          </a:bodyPr>
          <a:lstStyle/>
          <a:p>
            <a:pPr algn="ctr" defTabSz="586405">
              <a:lnSpc>
                <a:spcPts val="1167"/>
              </a:lnSpc>
              <a:spcBef>
                <a:spcPct val="0"/>
              </a:spcBef>
            </a:pPr>
            <a:r>
              <a:rPr lang="en-US" sz="833" b="1">
                <a:solidFill>
                  <a:srgbClr val="0E1556"/>
                </a:solidFill>
                <a:latin typeface="Poppins Bold"/>
                <a:ea typeface="Poppins Bold"/>
                <a:cs typeface="Poppins Bold"/>
                <a:sym typeface="Poppins Bold"/>
              </a:rPr>
              <a:t>METHODS</a:t>
            </a:r>
          </a:p>
        </p:txBody>
      </p:sp>
      <p:sp>
        <p:nvSpPr>
          <p:cNvPr id="66" name="TextBox 66"/>
          <p:cNvSpPr txBox="1"/>
          <p:nvPr/>
        </p:nvSpPr>
        <p:spPr>
          <a:xfrm>
            <a:off x="377428" y="5745002"/>
            <a:ext cx="4294703" cy="615553"/>
          </a:xfrm>
          <a:prstGeom prst="rect">
            <a:avLst/>
          </a:prstGeom>
        </p:spPr>
        <p:txBody>
          <a:bodyPr lIns="0" tIns="0" rIns="0" bIns="0" rtlCol="0" anchor="t">
            <a:spAutoFit/>
          </a:bodyPr>
          <a:lstStyle/>
          <a:p>
            <a:pPr defTabSz="586405">
              <a:lnSpc>
                <a:spcPts val="1167"/>
              </a:lnSpc>
            </a:pPr>
            <a:r>
              <a:rPr lang="en-US" sz="833" dirty="0">
                <a:solidFill>
                  <a:srgbClr val="0E1556"/>
                </a:solidFill>
                <a:latin typeface="Poppins"/>
                <a:ea typeface="Poppins"/>
                <a:cs typeface="Poppins"/>
                <a:sym typeface="Poppins"/>
              </a:rPr>
              <a:t>Progression to a definitive RCT will be determined by: </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Recruitment rates and acceptability of the intervention </a:t>
            </a:r>
          </a:p>
          <a:p>
            <a:pPr marL="179993" lvl="1" indent="-89997" defTabSz="586405">
              <a:lnSpc>
                <a:spcPts val="1167"/>
              </a:lnSpc>
              <a:buFont typeface="Arial"/>
              <a:buChar char="•"/>
            </a:pPr>
            <a:r>
              <a:rPr lang="en-US" sz="833" dirty="0">
                <a:solidFill>
                  <a:srgbClr val="0E1556"/>
                </a:solidFill>
                <a:latin typeface="Poppins"/>
                <a:ea typeface="Poppins"/>
                <a:cs typeface="Poppins"/>
                <a:sym typeface="Poppins"/>
              </a:rPr>
              <a:t>Compliance with the multimodal intervention - assessed according to individual components (e.g., number of exercise sessions/ tablet count).</a:t>
            </a:r>
          </a:p>
        </p:txBody>
      </p:sp>
      <p:sp>
        <p:nvSpPr>
          <p:cNvPr id="67" name="TextBox 67"/>
          <p:cNvSpPr txBox="1"/>
          <p:nvPr/>
        </p:nvSpPr>
        <p:spPr>
          <a:xfrm>
            <a:off x="-921368" y="5573837"/>
            <a:ext cx="8085032" cy="153888"/>
          </a:xfrm>
          <a:prstGeom prst="rect">
            <a:avLst/>
          </a:prstGeom>
        </p:spPr>
        <p:txBody>
          <a:bodyPr lIns="0" tIns="0" rIns="0" bIns="0" rtlCol="0" anchor="t">
            <a:spAutoFit/>
          </a:bodyPr>
          <a:lstStyle/>
          <a:p>
            <a:pPr algn="ctr" defTabSz="586405">
              <a:lnSpc>
                <a:spcPts val="1167"/>
              </a:lnSpc>
              <a:spcBef>
                <a:spcPct val="0"/>
              </a:spcBef>
            </a:pPr>
            <a:r>
              <a:rPr lang="en-US" sz="833" b="1" dirty="0">
                <a:solidFill>
                  <a:srgbClr val="0E1556"/>
                </a:solidFill>
                <a:latin typeface="Poppins Bold"/>
                <a:ea typeface="Poppins Bold"/>
                <a:cs typeface="Poppins Bold"/>
                <a:sym typeface="Poppins Bold"/>
              </a:rPr>
              <a:t>PROGRESSION CRITERIA</a:t>
            </a:r>
          </a:p>
        </p:txBody>
      </p:sp>
      <p:sp>
        <p:nvSpPr>
          <p:cNvPr id="68" name="Freeform 68"/>
          <p:cNvSpPr/>
          <p:nvPr/>
        </p:nvSpPr>
        <p:spPr>
          <a:xfrm>
            <a:off x="11411830" y="5580532"/>
            <a:ext cx="465923" cy="182410"/>
          </a:xfrm>
          <a:custGeom>
            <a:avLst/>
            <a:gdLst/>
            <a:ahLst/>
            <a:cxnLst/>
            <a:rect l="l" t="t" r="r" b="b"/>
            <a:pathLst>
              <a:path w="1003681" h="442874">
                <a:moveTo>
                  <a:pt x="0" y="0"/>
                </a:moveTo>
                <a:lnTo>
                  <a:pt x="1003682" y="0"/>
                </a:lnTo>
                <a:lnTo>
                  <a:pt x="1003682" y="442874"/>
                </a:lnTo>
                <a:lnTo>
                  <a:pt x="0" y="442874"/>
                </a:lnTo>
                <a:lnTo>
                  <a:pt x="0" y="0"/>
                </a:lnTo>
                <a:close/>
              </a:path>
            </a:pathLst>
          </a:custGeom>
          <a:blipFill>
            <a:blip r:embed="rId20"/>
            <a:stretch>
              <a:fillRect/>
            </a:stretch>
          </a:blipFill>
        </p:spPr>
        <p:txBody>
          <a:bodyPr/>
          <a:lstStyle/>
          <a:p>
            <a:pPr defTabSz="586405"/>
            <a:endParaRPr lang="en-GB" sz="1154">
              <a:solidFill>
                <a:prstClr val="black"/>
              </a:solidFill>
              <a:latin typeface="Calibri"/>
            </a:endParaRPr>
          </a:p>
        </p:txBody>
      </p:sp>
      <p:grpSp>
        <p:nvGrpSpPr>
          <p:cNvPr id="69" name="Group 69"/>
          <p:cNvGrpSpPr/>
          <p:nvPr/>
        </p:nvGrpSpPr>
        <p:grpSpPr>
          <a:xfrm>
            <a:off x="9523321" y="0"/>
            <a:ext cx="2376711" cy="1086694"/>
            <a:chOff x="0" y="0"/>
            <a:chExt cx="1223724" cy="521965"/>
          </a:xfrm>
        </p:grpSpPr>
        <p:sp>
          <p:nvSpPr>
            <p:cNvPr id="70" name="Freeform 70"/>
            <p:cNvSpPr/>
            <p:nvPr/>
          </p:nvSpPr>
          <p:spPr>
            <a:xfrm>
              <a:off x="0" y="0"/>
              <a:ext cx="1223724" cy="521965"/>
            </a:xfrm>
            <a:custGeom>
              <a:avLst/>
              <a:gdLst/>
              <a:ahLst/>
              <a:cxnLst/>
              <a:rect l="l" t="t" r="r" b="b"/>
              <a:pathLst>
                <a:path w="1223724" h="521965">
                  <a:moveTo>
                    <a:pt x="83890" y="0"/>
                  </a:moveTo>
                  <a:lnTo>
                    <a:pt x="1139834" y="0"/>
                  </a:lnTo>
                  <a:cubicBezTo>
                    <a:pt x="1186165" y="0"/>
                    <a:pt x="1223724" y="37559"/>
                    <a:pt x="1223724" y="83890"/>
                  </a:cubicBezTo>
                  <a:lnTo>
                    <a:pt x="1223724" y="438075"/>
                  </a:lnTo>
                  <a:cubicBezTo>
                    <a:pt x="1223724" y="484406"/>
                    <a:pt x="1186165" y="521965"/>
                    <a:pt x="1139834" y="521965"/>
                  </a:cubicBezTo>
                  <a:lnTo>
                    <a:pt x="83890" y="521965"/>
                  </a:lnTo>
                  <a:cubicBezTo>
                    <a:pt x="37559" y="521965"/>
                    <a:pt x="0" y="484406"/>
                    <a:pt x="0" y="438075"/>
                  </a:cubicBezTo>
                  <a:lnTo>
                    <a:pt x="0" y="83890"/>
                  </a:lnTo>
                  <a:cubicBezTo>
                    <a:pt x="0" y="37559"/>
                    <a:pt x="37559" y="0"/>
                    <a:pt x="83890" y="0"/>
                  </a:cubicBezTo>
                  <a:close/>
                </a:path>
              </a:pathLst>
            </a:custGeom>
            <a:solidFill>
              <a:srgbClr val="000000">
                <a:alpha val="0"/>
              </a:srgbClr>
            </a:solidFill>
            <a:ln w="9525" cap="rnd">
              <a:solidFill>
                <a:srgbClr val="0E1556"/>
              </a:solidFill>
              <a:prstDash val="solid"/>
              <a:round/>
            </a:ln>
          </p:spPr>
          <p:txBody>
            <a:bodyPr/>
            <a:lstStyle/>
            <a:p>
              <a:pPr defTabSz="586405"/>
              <a:endParaRPr lang="en-GB" sz="1154" dirty="0">
                <a:solidFill>
                  <a:prstClr val="black"/>
                </a:solidFill>
                <a:latin typeface="Calibri"/>
              </a:endParaRPr>
            </a:p>
          </p:txBody>
        </p:sp>
        <p:sp>
          <p:nvSpPr>
            <p:cNvPr id="71" name="TextBox 71"/>
            <p:cNvSpPr txBox="1"/>
            <p:nvPr/>
          </p:nvSpPr>
          <p:spPr>
            <a:xfrm>
              <a:off x="0" y="-38100"/>
              <a:ext cx="1223724" cy="560065"/>
            </a:xfrm>
            <a:prstGeom prst="rect">
              <a:avLst/>
            </a:prstGeom>
          </p:spPr>
          <p:txBody>
            <a:bodyPr lIns="32580" tIns="32580" rIns="32580" bIns="32580" rtlCol="0" anchor="ctr"/>
            <a:lstStyle/>
            <a:p>
              <a:pPr algn="ctr" defTabSz="586405">
                <a:lnSpc>
                  <a:spcPts val="1408"/>
                </a:lnSpc>
              </a:pPr>
              <a:endParaRPr sz="1154">
                <a:solidFill>
                  <a:prstClr val="black"/>
                </a:solidFill>
                <a:latin typeface="Calibri"/>
              </a:endParaRPr>
            </a:p>
          </p:txBody>
        </p:sp>
      </p:grpSp>
      <p:sp>
        <p:nvSpPr>
          <p:cNvPr id="72" name="Freeform 40">
            <a:extLst>
              <a:ext uri="{FF2B5EF4-FFF2-40B4-BE49-F238E27FC236}">
                <a16:creationId xmlns:a16="http://schemas.microsoft.com/office/drawing/2014/main" id="{A371A01C-EFFA-526F-1FC9-D799462F0891}"/>
              </a:ext>
            </a:extLst>
          </p:cNvPr>
          <p:cNvSpPr/>
          <p:nvPr/>
        </p:nvSpPr>
        <p:spPr>
          <a:xfrm>
            <a:off x="329416" y="2215254"/>
            <a:ext cx="2649407" cy="3217390"/>
          </a:xfrm>
          <a:custGeom>
            <a:avLst/>
            <a:gdLst/>
            <a:ahLst/>
            <a:cxnLst/>
            <a:rect l="l" t="t" r="r" b="b"/>
            <a:pathLst>
              <a:path w="4009529" h="4542489">
                <a:moveTo>
                  <a:pt x="0" y="0"/>
                </a:moveTo>
                <a:lnTo>
                  <a:pt x="4009529" y="0"/>
                </a:lnTo>
                <a:lnTo>
                  <a:pt x="4009529" y="4542488"/>
                </a:lnTo>
                <a:lnTo>
                  <a:pt x="0" y="4542488"/>
                </a:lnTo>
                <a:lnTo>
                  <a:pt x="0" y="0"/>
                </a:lnTo>
                <a:close/>
              </a:path>
            </a:pathLst>
          </a:custGeom>
          <a:blipFill>
            <a:blip r:embed="rId21">
              <a:extLst>
                <a:ext uri="{BEBA8EAE-BF5A-486C-A8C5-ECC9F3942E4B}">
                  <a14:imgProps xmlns:a14="http://schemas.microsoft.com/office/drawing/2010/main">
                    <a14:imgLayer r:embed="rId22">
                      <a14:imgEffect>
                        <a14:sharpenSoften amount="50000"/>
                      </a14:imgEffect>
                      <a14:imgEffect>
                        <a14:brightnessContrast bright="-40000" contrast="20000"/>
                      </a14:imgEffect>
                    </a14:imgLayer>
                  </a14:imgProps>
                </a:ext>
              </a:extLst>
            </a:blip>
            <a:stretch>
              <a:fillRect l="-3600" t="-1323" r="-2527" b="-4064"/>
            </a:stretch>
          </a:blipFill>
          <a:ln w="9525" cap="sq">
            <a:solidFill>
              <a:srgbClr val="000000"/>
            </a:solidFill>
            <a:prstDash val="solid"/>
            <a:miter/>
          </a:ln>
        </p:spPr>
        <p:txBody>
          <a:bodyPr/>
          <a:lstStyle/>
          <a:p>
            <a:pPr defTabSz="586405"/>
            <a:endParaRPr lang="en-GB" sz="1154" dirty="0">
              <a:solidFill>
                <a:prstClr val="black"/>
              </a:solidFill>
              <a:latin typeface="Calibri"/>
            </a:endParaRPr>
          </a:p>
        </p:txBody>
      </p:sp>
      <p:sp>
        <p:nvSpPr>
          <p:cNvPr id="73" name="Freeform 40">
            <a:extLst>
              <a:ext uri="{FF2B5EF4-FFF2-40B4-BE49-F238E27FC236}">
                <a16:creationId xmlns:a16="http://schemas.microsoft.com/office/drawing/2014/main" id="{EE8BB820-9246-F8AC-D39E-1237F929217B}"/>
              </a:ext>
            </a:extLst>
          </p:cNvPr>
          <p:cNvSpPr/>
          <p:nvPr/>
        </p:nvSpPr>
        <p:spPr>
          <a:xfrm>
            <a:off x="2497155" y="4950150"/>
            <a:ext cx="275729" cy="67548"/>
          </a:xfrm>
          <a:custGeom>
            <a:avLst/>
            <a:gdLst/>
            <a:ahLst/>
            <a:cxnLst/>
            <a:rect l="l" t="t" r="r" b="b"/>
            <a:pathLst>
              <a:path w="4009529" h="4542489">
                <a:moveTo>
                  <a:pt x="0" y="0"/>
                </a:moveTo>
                <a:lnTo>
                  <a:pt x="4009529" y="0"/>
                </a:lnTo>
                <a:lnTo>
                  <a:pt x="4009529" y="4542488"/>
                </a:lnTo>
                <a:lnTo>
                  <a:pt x="0" y="4542488"/>
                </a:lnTo>
                <a:lnTo>
                  <a:pt x="0" y="0"/>
                </a:lnTo>
                <a:close/>
              </a:path>
            </a:pathLst>
          </a:custGeom>
          <a:blipFill>
            <a:blip r:embed="rId21">
              <a:extLst>
                <a:ext uri="{BEBA8EAE-BF5A-486C-A8C5-ECC9F3942E4B}">
                  <a14:imgProps xmlns:a14="http://schemas.microsoft.com/office/drawing/2010/main">
                    <a14:imgLayer r:embed="rId22">
                      <a14:imgEffect>
                        <a14:sharpenSoften amount="50000"/>
                      </a14:imgEffect>
                      <a14:imgEffect>
                        <a14:brightnessContrast bright="-40000" contrast="20000"/>
                      </a14:imgEffect>
                    </a14:imgLayer>
                  </a14:imgProps>
                </a:ext>
              </a:extLst>
            </a:blip>
            <a:stretch>
              <a:fillRect l="-3969061" t="-2272624" r="-942541" b="-484560"/>
            </a:stretch>
          </a:blipFill>
          <a:ln w="9525" cap="sq">
            <a:noFill/>
            <a:prstDash val="solid"/>
            <a:miter/>
          </a:ln>
        </p:spPr>
        <p:txBody>
          <a:bodyPr/>
          <a:lstStyle/>
          <a:p>
            <a:pPr defTabSz="586405"/>
            <a:endParaRPr lang="en-GB" sz="1154" dirty="0">
              <a:solidFill>
                <a:prstClr val="black"/>
              </a:solidFill>
              <a:latin typeface="Calibri"/>
            </a:endParaRPr>
          </a:p>
        </p:txBody>
      </p:sp>
      <p:sp>
        <p:nvSpPr>
          <p:cNvPr id="74" name="Freeform 40">
            <a:extLst>
              <a:ext uri="{FF2B5EF4-FFF2-40B4-BE49-F238E27FC236}">
                <a16:creationId xmlns:a16="http://schemas.microsoft.com/office/drawing/2014/main" id="{E16F83BE-36D1-23CF-8B48-40F6B0CAE086}"/>
              </a:ext>
            </a:extLst>
          </p:cNvPr>
          <p:cNvSpPr/>
          <p:nvPr/>
        </p:nvSpPr>
        <p:spPr>
          <a:xfrm rot="5400000">
            <a:off x="2711378" y="4917964"/>
            <a:ext cx="53515" cy="29321"/>
          </a:xfrm>
          <a:custGeom>
            <a:avLst/>
            <a:gdLst/>
            <a:ahLst/>
            <a:cxnLst/>
            <a:rect l="l" t="t" r="r" b="b"/>
            <a:pathLst>
              <a:path w="4009529" h="4542489">
                <a:moveTo>
                  <a:pt x="0" y="0"/>
                </a:moveTo>
                <a:lnTo>
                  <a:pt x="4009529" y="0"/>
                </a:lnTo>
                <a:lnTo>
                  <a:pt x="4009529" y="4542488"/>
                </a:lnTo>
                <a:lnTo>
                  <a:pt x="0" y="4542488"/>
                </a:lnTo>
                <a:lnTo>
                  <a:pt x="0" y="0"/>
                </a:lnTo>
                <a:close/>
              </a:path>
            </a:pathLst>
          </a:custGeom>
          <a:blipFill>
            <a:blip r:embed="rId21">
              <a:extLst>
                <a:ext uri="{BEBA8EAE-BF5A-486C-A8C5-ECC9F3942E4B}">
                  <a14:imgProps xmlns:a14="http://schemas.microsoft.com/office/drawing/2010/main">
                    <a14:imgLayer r:embed="rId22">
                      <a14:imgEffect>
                        <a14:sharpenSoften amount="50000"/>
                      </a14:imgEffect>
                      <a14:imgEffect>
                        <a14:brightnessContrast bright="-40000" contrast="20000"/>
                      </a14:imgEffect>
                    </a14:imgLayer>
                  </a14:imgProps>
                </a:ext>
              </a:extLst>
            </a:blip>
            <a:stretch>
              <a:fillRect l="-3969061" t="-2272624" r="-942541" b="-484560"/>
            </a:stretch>
          </a:blipFill>
          <a:ln w="9525" cap="sq">
            <a:noFill/>
            <a:prstDash val="solid"/>
            <a:miter/>
          </a:ln>
        </p:spPr>
        <p:txBody>
          <a:bodyPr/>
          <a:lstStyle/>
          <a:p>
            <a:pPr defTabSz="586405"/>
            <a:endParaRPr lang="en-GB" sz="1154" dirty="0">
              <a:solidFill>
                <a:prstClr val="black"/>
              </a:solidFill>
              <a:latin typeface="Calibri"/>
            </a:endParaRPr>
          </a:p>
        </p:txBody>
      </p:sp>
      <p:sp>
        <p:nvSpPr>
          <p:cNvPr id="75" name="Freeform 40">
            <a:extLst>
              <a:ext uri="{FF2B5EF4-FFF2-40B4-BE49-F238E27FC236}">
                <a16:creationId xmlns:a16="http://schemas.microsoft.com/office/drawing/2014/main" id="{56C837E5-7591-A229-EB5A-510FA6A2820C}"/>
              </a:ext>
            </a:extLst>
          </p:cNvPr>
          <p:cNvSpPr/>
          <p:nvPr/>
        </p:nvSpPr>
        <p:spPr>
          <a:xfrm>
            <a:off x="2900439" y="4788449"/>
            <a:ext cx="72291" cy="234835"/>
          </a:xfrm>
          <a:custGeom>
            <a:avLst/>
            <a:gdLst/>
            <a:ahLst/>
            <a:cxnLst/>
            <a:rect l="l" t="t" r="r" b="b"/>
            <a:pathLst>
              <a:path w="4009529" h="4542489">
                <a:moveTo>
                  <a:pt x="0" y="0"/>
                </a:moveTo>
                <a:lnTo>
                  <a:pt x="4009529" y="0"/>
                </a:lnTo>
                <a:lnTo>
                  <a:pt x="4009529" y="4542488"/>
                </a:lnTo>
                <a:lnTo>
                  <a:pt x="0" y="4542488"/>
                </a:lnTo>
                <a:lnTo>
                  <a:pt x="0" y="0"/>
                </a:lnTo>
                <a:close/>
              </a:path>
            </a:pathLst>
          </a:custGeom>
          <a:blipFill>
            <a:blip r:embed="rId21">
              <a:extLst>
                <a:ext uri="{BEBA8EAE-BF5A-486C-A8C5-ECC9F3942E4B}">
                  <a14:imgProps xmlns:a14="http://schemas.microsoft.com/office/drawing/2010/main">
                    <a14:imgLayer r:embed="rId22">
                      <a14:imgEffect>
                        <a14:sharpenSoften amount="50000"/>
                      </a14:imgEffect>
                      <a14:imgEffect>
                        <a14:brightnessContrast bright="-40000" contrast="20000"/>
                      </a14:imgEffect>
                    </a14:imgLayer>
                  </a14:imgProps>
                </a:ext>
              </a:extLst>
            </a:blip>
            <a:stretch>
              <a:fillRect l="-3690552" t="-1016550" r="-98899" b="-327319"/>
            </a:stretch>
          </a:blipFill>
          <a:ln w="9525" cap="sq">
            <a:noFill/>
            <a:prstDash val="solid"/>
            <a:miter/>
          </a:ln>
        </p:spPr>
        <p:txBody>
          <a:bodyPr/>
          <a:lstStyle/>
          <a:p>
            <a:pPr defTabSz="586405"/>
            <a:endParaRPr lang="en-GB" sz="1154" dirty="0">
              <a:solidFill>
                <a:prstClr val="black"/>
              </a:solidFill>
              <a:latin typeface="Calibri"/>
            </a:endParaRPr>
          </a:p>
        </p:txBody>
      </p:sp>
      <p:sp>
        <p:nvSpPr>
          <p:cNvPr id="76" name="Freeform 20">
            <a:extLst>
              <a:ext uri="{FF2B5EF4-FFF2-40B4-BE49-F238E27FC236}">
                <a16:creationId xmlns:a16="http://schemas.microsoft.com/office/drawing/2014/main" id="{AD05622D-E0B5-3FA7-CC61-8EF94116B0B9}"/>
              </a:ext>
            </a:extLst>
          </p:cNvPr>
          <p:cNvSpPr/>
          <p:nvPr/>
        </p:nvSpPr>
        <p:spPr>
          <a:xfrm>
            <a:off x="231677" y="6331562"/>
            <a:ext cx="970361" cy="510474"/>
          </a:xfrm>
          <a:custGeom>
            <a:avLst/>
            <a:gdLst/>
            <a:ahLst/>
            <a:cxnLst/>
            <a:rect l="l" t="t" r="r" b="b"/>
            <a:pathLst>
              <a:path w="1513044" h="795961">
                <a:moveTo>
                  <a:pt x="0" y="0"/>
                </a:moveTo>
                <a:lnTo>
                  <a:pt x="1513044" y="0"/>
                </a:lnTo>
                <a:lnTo>
                  <a:pt x="1513044" y="795962"/>
                </a:lnTo>
                <a:lnTo>
                  <a:pt x="0" y="795962"/>
                </a:lnTo>
                <a:lnTo>
                  <a:pt x="0" y="0"/>
                </a:lnTo>
                <a:close/>
              </a:path>
            </a:pathLst>
          </a:custGeom>
          <a:blipFill>
            <a:blip r:embed="rId23"/>
            <a:stretch>
              <a:fillRect/>
            </a:stretch>
          </a:blipFill>
        </p:spPr>
        <p:txBody>
          <a:bodyPr/>
          <a:lstStyle/>
          <a:p>
            <a:pPr defTabSz="586405"/>
            <a:endParaRPr lang="en-GB" sz="1154">
              <a:solidFill>
                <a:prstClr val="black"/>
              </a:solidFill>
              <a:latin typeface="Calibri"/>
            </a:endParaRPr>
          </a:p>
        </p:txBody>
      </p:sp>
      <p:sp>
        <p:nvSpPr>
          <p:cNvPr id="77" name="Freeform 21">
            <a:extLst>
              <a:ext uri="{FF2B5EF4-FFF2-40B4-BE49-F238E27FC236}">
                <a16:creationId xmlns:a16="http://schemas.microsoft.com/office/drawing/2014/main" id="{473D91C7-8A76-7DE9-16FD-708CA1817FB5}"/>
              </a:ext>
            </a:extLst>
          </p:cNvPr>
          <p:cNvSpPr/>
          <p:nvPr/>
        </p:nvSpPr>
        <p:spPr>
          <a:xfrm>
            <a:off x="1172714" y="6411842"/>
            <a:ext cx="737881" cy="345290"/>
          </a:xfrm>
          <a:custGeom>
            <a:avLst/>
            <a:gdLst/>
            <a:ahLst/>
            <a:cxnLst/>
            <a:rect l="l" t="t" r="r" b="b"/>
            <a:pathLst>
              <a:path w="1150548" h="538397">
                <a:moveTo>
                  <a:pt x="0" y="0"/>
                </a:moveTo>
                <a:lnTo>
                  <a:pt x="1150548" y="0"/>
                </a:lnTo>
                <a:lnTo>
                  <a:pt x="1150548" y="538397"/>
                </a:lnTo>
                <a:lnTo>
                  <a:pt x="0" y="538397"/>
                </a:lnTo>
                <a:lnTo>
                  <a:pt x="0" y="0"/>
                </a:lnTo>
                <a:close/>
              </a:path>
            </a:pathLst>
          </a:custGeom>
          <a:blipFill>
            <a:blip r:embed="rId24"/>
            <a:stretch>
              <a:fillRect/>
            </a:stretch>
          </a:blipFill>
        </p:spPr>
        <p:txBody>
          <a:bodyPr/>
          <a:lstStyle/>
          <a:p>
            <a:pPr defTabSz="586405"/>
            <a:endParaRPr lang="en-GB" sz="1154">
              <a:solidFill>
                <a:prstClr val="black"/>
              </a:solidFill>
              <a:latin typeface="Calibri"/>
            </a:endParaRPr>
          </a:p>
        </p:txBody>
      </p:sp>
      <p:sp>
        <p:nvSpPr>
          <p:cNvPr id="78" name="Freeform 22">
            <a:extLst>
              <a:ext uri="{FF2B5EF4-FFF2-40B4-BE49-F238E27FC236}">
                <a16:creationId xmlns:a16="http://schemas.microsoft.com/office/drawing/2014/main" id="{84826B37-A751-9C6B-C74D-47DF8CC879E5}"/>
              </a:ext>
            </a:extLst>
          </p:cNvPr>
          <p:cNvSpPr/>
          <p:nvPr/>
        </p:nvSpPr>
        <p:spPr>
          <a:xfrm>
            <a:off x="2022115" y="6463867"/>
            <a:ext cx="761185" cy="302583"/>
          </a:xfrm>
          <a:custGeom>
            <a:avLst/>
            <a:gdLst/>
            <a:ahLst/>
            <a:cxnLst/>
            <a:rect l="l" t="t" r="r" b="b"/>
            <a:pathLst>
              <a:path w="1186884" h="471805">
                <a:moveTo>
                  <a:pt x="0" y="0"/>
                </a:moveTo>
                <a:lnTo>
                  <a:pt x="1186884" y="0"/>
                </a:lnTo>
                <a:lnTo>
                  <a:pt x="1186884" y="471805"/>
                </a:lnTo>
                <a:lnTo>
                  <a:pt x="0" y="471805"/>
                </a:lnTo>
                <a:lnTo>
                  <a:pt x="0" y="0"/>
                </a:lnTo>
                <a:close/>
              </a:path>
            </a:pathLst>
          </a:custGeom>
          <a:blipFill>
            <a:blip r:embed="rId25"/>
            <a:stretch>
              <a:fillRect/>
            </a:stretch>
          </a:blipFill>
        </p:spPr>
        <p:txBody>
          <a:bodyPr/>
          <a:lstStyle/>
          <a:p>
            <a:pPr defTabSz="586405"/>
            <a:endParaRPr lang="en-GB" sz="1154">
              <a:solidFill>
                <a:prstClr val="black"/>
              </a:solidFill>
              <a:latin typeface="Calibri"/>
            </a:endParaRPr>
          </a:p>
        </p:txBody>
      </p:sp>
      <p:sp>
        <p:nvSpPr>
          <p:cNvPr id="79" name="Freeform 23">
            <a:extLst>
              <a:ext uri="{FF2B5EF4-FFF2-40B4-BE49-F238E27FC236}">
                <a16:creationId xmlns:a16="http://schemas.microsoft.com/office/drawing/2014/main" id="{AE5D7DFB-804F-13D9-73B2-3D241EE1B925}"/>
              </a:ext>
            </a:extLst>
          </p:cNvPr>
          <p:cNvSpPr/>
          <p:nvPr/>
        </p:nvSpPr>
        <p:spPr>
          <a:xfrm>
            <a:off x="8007349" y="6540101"/>
            <a:ext cx="996790" cy="186898"/>
          </a:xfrm>
          <a:custGeom>
            <a:avLst/>
            <a:gdLst/>
            <a:ahLst/>
            <a:cxnLst/>
            <a:rect l="l" t="t" r="r" b="b"/>
            <a:pathLst>
              <a:path w="1554254" h="291423">
                <a:moveTo>
                  <a:pt x="0" y="0"/>
                </a:moveTo>
                <a:lnTo>
                  <a:pt x="1554253" y="0"/>
                </a:lnTo>
                <a:lnTo>
                  <a:pt x="1554253" y="291423"/>
                </a:lnTo>
                <a:lnTo>
                  <a:pt x="0" y="291423"/>
                </a:lnTo>
                <a:lnTo>
                  <a:pt x="0" y="0"/>
                </a:lnTo>
                <a:close/>
              </a:path>
            </a:pathLst>
          </a:custGeom>
          <a:blipFill>
            <a:blip r:embed="rId26"/>
            <a:stretch>
              <a:fillRect/>
            </a:stretch>
          </a:blipFill>
        </p:spPr>
        <p:txBody>
          <a:bodyPr/>
          <a:lstStyle/>
          <a:p>
            <a:pPr defTabSz="586405"/>
            <a:endParaRPr lang="en-GB" sz="1154">
              <a:solidFill>
                <a:prstClr val="black"/>
              </a:solidFill>
              <a:latin typeface="Calibri"/>
            </a:endParaRPr>
          </a:p>
        </p:txBody>
      </p:sp>
      <p:sp>
        <p:nvSpPr>
          <p:cNvPr id="80" name="Freeform 24">
            <a:extLst>
              <a:ext uri="{FF2B5EF4-FFF2-40B4-BE49-F238E27FC236}">
                <a16:creationId xmlns:a16="http://schemas.microsoft.com/office/drawing/2014/main" id="{77EB3FD0-98C9-68E7-F949-E06158BEDC5A}"/>
              </a:ext>
            </a:extLst>
          </p:cNvPr>
          <p:cNvSpPr/>
          <p:nvPr/>
        </p:nvSpPr>
        <p:spPr>
          <a:xfrm>
            <a:off x="3157569" y="6496689"/>
            <a:ext cx="738969" cy="216690"/>
          </a:xfrm>
          <a:custGeom>
            <a:avLst/>
            <a:gdLst/>
            <a:ahLst/>
            <a:cxnLst/>
            <a:rect l="l" t="t" r="r" b="b"/>
            <a:pathLst>
              <a:path w="1152244" h="337876">
                <a:moveTo>
                  <a:pt x="0" y="0"/>
                </a:moveTo>
                <a:lnTo>
                  <a:pt x="1152244" y="0"/>
                </a:lnTo>
                <a:lnTo>
                  <a:pt x="1152244" y="337876"/>
                </a:lnTo>
                <a:lnTo>
                  <a:pt x="0" y="337876"/>
                </a:lnTo>
                <a:lnTo>
                  <a:pt x="0" y="0"/>
                </a:lnTo>
                <a:close/>
              </a:path>
            </a:pathLst>
          </a:custGeom>
          <a:blipFill>
            <a:blip r:embed="rId27"/>
            <a:stretch>
              <a:fillRect/>
            </a:stretch>
          </a:blipFill>
        </p:spPr>
        <p:txBody>
          <a:bodyPr/>
          <a:lstStyle/>
          <a:p>
            <a:pPr defTabSz="586405"/>
            <a:endParaRPr lang="en-GB" sz="1154">
              <a:solidFill>
                <a:prstClr val="black"/>
              </a:solidFill>
              <a:latin typeface="Calibri"/>
            </a:endParaRPr>
          </a:p>
        </p:txBody>
      </p:sp>
      <p:sp>
        <p:nvSpPr>
          <p:cNvPr id="81" name="Freeform 28">
            <a:extLst>
              <a:ext uri="{FF2B5EF4-FFF2-40B4-BE49-F238E27FC236}">
                <a16:creationId xmlns:a16="http://schemas.microsoft.com/office/drawing/2014/main" id="{7B679384-D30D-CC6E-811B-DA4F64F5F469}"/>
              </a:ext>
            </a:extLst>
          </p:cNvPr>
          <p:cNvSpPr/>
          <p:nvPr/>
        </p:nvSpPr>
        <p:spPr>
          <a:xfrm>
            <a:off x="9152835" y="6443763"/>
            <a:ext cx="519851" cy="379573"/>
          </a:xfrm>
          <a:custGeom>
            <a:avLst/>
            <a:gdLst/>
            <a:ahLst/>
            <a:cxnLst/>
            <a:rect l="l" t="t" r="r" b="b"/>
            <a:pathLst>
              <a:path w="810582" h="591853">
                <a:moveTo>
                  <a:pt x="0" y="0"/>
                </a:moveTo>
                <a:lnTo>
                  <a:pt x="810581" y="0"/>
                </a:lnTo>
                <a:lnTo>
                  <a:pt x="810581" y="591853"/>
                </a:lnTo>
                <a:lnTo>
                  <a:pt x="0" y="591853"/>
                </a:lnTo>
                <a:lnTo>
                  <a:pt x="0" y="0"/>
                </a:lnTo>
                <a:close/>
              </a:path>
            </a:pathLst>
          </a:custGeom>
          <a:blipFill>
            <a:blip r:embed="rId28"/>
            <a:stretch>
              <a:fillRect/>
            </a:stretch>
          </a:blipFill>
        </p:spPr>
        <p:txBody>
          <a:bodyPr/>
          <a:lstStyle/>
          <a:p>
            <a:pPr defTabSz="586405"/>
            <a:endParaRPr lang="en-GB" sz="1154">
              <a:solidFill>
                <a:prstClr val="black"/>
              </a:solidFill>
              <a:latin typeface="Calibri"/>
            </a:endParaRPr>
          </a:p>
        </p:txBody>
      </p:sp>
      <p:sp>
        <p:nvSpPr>
          <p:cNvPr id="82" name="Freeform 29">
            <a:extLst>
              <a:ext uri="{FF2B5EF4-FFF2-40B4-BE49-F238E27FC236}">
                <a16:creationId xmlns:a16="http://schemas.microsoft.com/office/drawing/2014/main" id="{02F0372D-5B9E-5CEF-495B-47D15952660F}"/>
              </a:ext>
            </a:extLst>
          </p:cNvPr>
          <p:cNvSpPr/>
          <p:nvPr/>
        </p:nvSpPr>
        <p:spPr>
          <a:xfrm>
            <a:off x="10460998" y="6497023"/>
            <a:ext cx="268851" cy="273052"/>
          </a:xfrm>
          <a:custGeom>
            <a:avLst/>
            <a:gdLst/>
            <a:ahLst/>
            <a:cxnLst/>
            <a:rect l="l" t="t" r="r" b="b"/>
            <a:pathLst>
              <a:path w="419209" h="425759">
                <a:moveTo>
                  <a:pt x="0" y="0"/>
                </a:moveTo>
                <a:lnTo>
                  <a:pt x="419208" y="0"/>
                </a:lnTo>
                <a:lnTo>
                  <a:pt x="419208" y="425759"/>
                </a:lnTo>
                <a:lnTo>
                  <a:pt x="0" y="425759"/>
                </a:lnTo>
                <a:lnTo>
                  <a:pt x="0" y="0"/>
                </a:lnTo>
                <a:close/>
              </a:path>
            </a:pathLst>
          </a:custGeom>
          <a:blipFill>
            <a:blip r:embed="rId29"/>
            <a:stretch>
              <a:fillRect/>
            </a:stretch>
          </a:blipFill>
        </p:spPr>
        <p:txBody>
          <a:bodyPr/>
          <a:lstStyle/>
          <a:p>
            <a:pPr defTabSz="586405"/>
            <a:endParaRPr lang="en-GB" sz="1154">
              <a:solidFill>
                <a:prstClr val="black"/>
              </a:solidFill>
              <a:latin typeface="Calibri"/>
            </a:endParaRPr>
          </a:p>
        </p:txBody>
      </p:sp>
      <p:sp>
        <p:nvSpPr>
          <p:cNvPr id="83" name="Freeform 30">
            <a:extLst>
              <a:ext uri="{FF2B5EF4-FFF2-40B4-BE49-F238E27FC236}">
                <a16:creationId xmlns:a16="http://schemas.microsoft.com/office/drawing/2014/main" id="{68D34D53-8B78-1BB0-22CF-E3E181FB93B4}"/>
              </a:ext>
            </a:extLst>
          </p:cNvPr>
          <p:cNvSpPr/>
          <p:nvPr/>
        </p:nvSpPr>
        <p:spPr>
          <a:xfrm>
            <a:off x="11081451" y="6512370"/>
            <a:ext cx="791330" cy="265790"/>
          </a:xfrm>
          <a:custGeom>
            <a:avLst/>
            <a:gdLst/>
            <a:ahLst/>
            <a:cxnLst/>
            <a:rect l="l" t="t" r="r" b="b"/>
            <a:pathLst>
              <a:path w="1233888" h="414436">
                <a:moveTo>
                  <a:pt x="0" y="0"/>
                </a:moveTo>
                <a:lnTo>
                  <a:pt x="1233888" y="0"/>
                </a:lnTo>
                <a:lnTo>
                  <a:pt x="1233888" y="414436"/>
                </a:lnTo>
                <a:lnTo>
                  <a:pt x="0" y="414436"/>
                </a:lnTo>
                <a:lnTo>
                  <a:pt x="0" y="0"/>
                </a:lnTo>
                <a:close/>
              </a:path>
            </a:pathLst>
          </a:custGeom>
          <a:blipFill>
            <a:blip r:embed="rId30"/>
            <a:stretch>
              <a:fillRect/>
            </a:stretch>
          </a:blipFill>
        </p:spPr>
        <p:txBody>
          <a:bodyPr/>
          <a:lstStyle/>
          <a:p>
            <a:pPr defTabSz="586405"/>
            <a:endParaRPr lang="en-GB" sz="1154">
              <a:solidFill>
                <a:prstClr val="black"/>
              </a:solidFill>
              <a:latin typeface="Calibri"/>
            </a:endParaRPr>
          </a:p>
        </p:txBody>
      </p:sp>
      <p:sp>
        <p:nvSpPr>
          <p:cNvPr id="84" name="Freeform 37">
            <a:extLst>
              <a:ext uri="{FF2B5EF4-FFF2-40B4-BE49-F238E27FC236}">
                <a16:creationId xmlns:a16="http://schemas.microsoft.com/office/drawing/2014/main" id="{316577F2-D463-07DC-0BAB-C000D56B48AC}"/>
              </a:ext>
            </a:extLst>
          </p:cNvPr>
          <p:cNvSpPr/>
          <p:nvPr/>
        </p:nvSpPr>
        <p:spPr>
          <a:xfrm>
            <a:off x="4156967" y="6450352"/>
            <a:ext cx="1188943" cy="323309"/>
          </a:xfrm>
          <a:custGeom>
            <a:avLst/>
            <a:gdLst/>
            <a:ahLst/>
            <a:cxnLst/>
            <a:rect l="l" t="t" r="r" b="b"/>
            <a:pathLst>
              <a:path w="1853870" h="504123">
                <a:moveTo>
                  <a:pt x="0" y="0"/>
                </a:moveTo>
                <a:lnTo>
                  <a:pt x="1853870" y="0"/>
                </a:lnTo>
                <a:lnTo>
                  <a:pt x="1853870" y="504123"/>
                </a:lnTo>
                <a:lnTo>
                  <a:pt x="0" y="504123"/>
                </a:lnTo>
                <a:lnTo>
                  <a:pt x="0" y="0"/>
                </a:lnTo>
                <a:close/>
              </a:path>
            </a:pathLst>
          </a:custGeom>
          <a:blipFill>
            <a:blip r:embed="rId31"/>
            <a:stretch>
              <a:fillRect/>
            </a:stretch>
          </a:blipFill>
        </p:spPr>
        <p:txBody>
          <a:bodyPr/>
          <a:lstStyle/>
          <a:p>
            <a:pPr defTabSz="586405"/>
            <a:endParaRPr lang="en-GB" sz="1154">
              <a:solidFill>
                <a:prstClr val="black"/>
              </a:solidFill>
              <a:latin typeface="Calibri"/>
            </a:endParaRPr>
          </a:p>
        </p:txBody>
      </p:sp>
      <p:sp>
        <p:nvSpPr>
          <p:cNvPr id="85" name="Freeform 38">
            <a:extLst>
              <a:ext uri="{FF2B5EF4-FFF2-40B4-BE49-F238E27FC236}">
                <a16:creationId xmlns:a16="http://schemas.microsoft.com/office/drawing/2014/main" id="{8EAD660B-D4B0-9F77-67FA-C197916FA970}"/>
              </a:ext>
            </a:extLst>
          </p:cNvPr>
          <p:cNvSpPr/>
          <p:nvPr/>
        </p:nvSpPr>
        <p:spPr>
          <a:xfrm>
            <a:off x="9821383" y="6461352"/>
            <a:ext cx="341741" cy="310130"/>
          </a:xfrm>
          <a:custGeom>
            <a:avLst/>
            <a:gdLst/>
            <a:ahLst/>
            <a:cxnLst/>
            <a:rect l="l" t="t" r="r" b="b"/>
            <a:pathLst>
              <a:path w="532863" h="483573">
                <a:moveTo>
                  <a:pt x="0" y="0"/>
                </a:moveTo>
                <a:lnTo>
                  <a:pt x="532863" y="0"/>
                </a:lnTo>
                <a:lnTo>
                  <a:pt x="532863" y="483573"/>
                </a:lnTo>
                <a:lnTo>
                  <a:pt x="0" y="483573"/>
                </a:lnTo>
                <a:lnTo>
                  <a:pt x="0" y="0"/>
                </a:lnTo>
                <a:close/>
              </a:path>
            </a:pathLst>
          </a:custGeom>
          <a:blipFill>
            <a:blip r:embed="rId32"/>
            <a:stretch>
              <a:fillRect/>
            </a:stretch>
          </a:blipFill>
        </p:spPr>
        <p:txBody>
          <a:bodyPr/>
          <a:lstStyle/>
          <a:p>
            <a:pPr defTabSz="586405"/>
            <a:endParaRPr lang="en-GB" sz="1154">
              <a:solidFill>
                <a:prstClr val="black"/>
              </a:solidFill>
              <a:latin typeface="Calibri"/>
            </a:endParaRPr>
          </a:p>
        </p:txBody>
      </p:sp>
      <p:sp>
        <p:nvSpPr>
          <p:cNvPr id="86" name="Freeform 39">
            <a:extLst>
              <a:ext uri="{FF2B5EF4-FFF2-40B4-BE49-F238E27FC236}">
                <a16:creationId xmlns:a16="http://schemas.microsoft.com/office/drawing/2014/main" id="{884F5D9F-19FD-295A-26D8-B3C09170BF76}"/>
              </a:ext>
            </a:extLst>
          </p:cNvPr>
          <p:cNvSpPr/>
          <p:nvPr/>
        </p:nvSpPr>
        <p:spPr>
          <a:xfrm>
            <a:off x="5510826" y="6351890"/>
            <a:ext cx="539191" cy="539191"/>
          </a:xfrm>
          <a:custGeom>
            <a:avLst/>
            <a:gdLst/>
            <a:ahLst/>
            <a:cxnLst/>
            <a:rect l="l" t="t" r="r" b="b"/>
            <a:pathLst>
              <a:path w="840739" h="840739">
                <a:moveTo>
                  <a:pt x="0" y="0"/>
                </a:moveTo>
                <a:lnTo>
                  <a:pt x="840739" y="0"/>
                </a:lnTo>
                <a:lnTo>
                  <a:pt x="840739" y="840739"/>
                </a:lnTo>
                <a:lnTo>
                  <a:pt x="0" y="840739"/>
                </a:lnTo>
                <a:lnTo>
                  <a:pt x="0" y="0"/>
                </a:lnTo>
                <a:close/>
              </a:path>
            </a:pathLst>
          </a:custGeom>
          <a:blipFill>
            <a:blip r:embed="rId33"/>
            <a:stretch>
              <a:fillRect/>
            </a:stretch>
          </a:blipFill>
        </p:spPr>
        <p:txBody>
          <a:bodyPr/>
          <a:lstStyle/>
          <a:p>
            <a:pPr defTabSz="586405"/>
            <a:endParaRPr lang="en-GB" sz="1154">
              <a:solidFill>
                <a:prstClr val="black"/>
              </a:solidFill>
              <a:latin typeface="Calibri"/>
            </a:endParaRPr>
          </a:p>
        </p:txBody>
      </p:sp>
      <p:sp>
        <p:nvSpPr>
          <p:cNvPr id="87" name="Freeform 53">
            <a:extLst>
              <a:ext uri="{FF2B5EF4-FFF2-40B4-BE49-F238E27FC236}">
                <a16:creationId xmlns:a16="http://schemas.microsoft.com/office/drawing/2014/main" id="{0D1126AC-5FB7-91EF-A491-66D5EA73EE91}"/>
              </a:ext>
            </a:extLst>
          </p:cNvPr>
          <p:cNvSpPr/>
          <p:nvPr/>
        </p:nvSpPr>
        <p:spPr>
          <a:xfrm>
            <a:off x="7453746" y="6451760"/>
            <a:ext cx="363582" cy="363582"/>
          </a:xfrm>
          <a:custGeom>
            <a:avLst/>
            <a:gdLst/>
            <a:ahLst/>
            <a:cxnLst/>
            <a:rect l="l" t="t" r="r" b="b"/>
            <a:pathLst>
              <a:path w="566919" h="566919">
                <a:moveTo>
                  <a:pt x="0" y="0"/>
                </a:moveTo>
                <a:lnTo>
                  <a:pt x="566919" y="0"/>
                </a:lnTo>
                <a:lnTo>
                  <a:pt x="566919" y="566919"/>
                </a:lnTo>
                <a:lnTo>
                  <a:pt x="0" y="566919"/>
                </a:lnTo>
                <a:lnTo>
                  <a:pt x="0" y="0"/>
                </a:lnTo>
                <a:close/>
              </a:path>
            </a:pathLst>
          </a:custGeom>
          <a:blipFill>
            <a:blip r:embed="rId34"/>
            <a:stretch>
              <a:fillRect/>
            </a:stretch>
          </a:blipFill>
        </p:spPr>
        <p:txBody>
          <a:bodyPr/>
          <a:lstStyle/>
          <a:p>
            <a:pPr defTabSz="586405"/>
            <a:endParaRPr lang="en-GB" sz="1154">
              <a:solidFill>
                <a:prstClr val="black"/>
              </a:solidFill>
              <a:latin typeface="Calibri"/>
            </a:endParaRPr>
          </a:p>
        </p:txBody>
      </p:sp>
      <p:sp>
        <p:nvSpPr>
          <p:cNvPr id="88" name="TextBox 56">
            <a:extLst>
              <a:ext uri="{FF2B5EF4-FFF2-40B4-BE49-F238E27FC236}">
                <a16:creationId xmlns:a16="http://schemas.microsoft.com/office/drawing/2014/main" id="{A3486D41-1F5B-252D-3187-D3A8EDF79C23}"/>
              </a:ext>
            </a:extLst>
          </p:cNvPr>
          <p:cNvSpPr txBox="1"/>
          <p:nvPr/>
        </p:nvSpPr>
        <p:spPr>
          <a:xfrm>
            <a:off x="6194733" y="6411741"/>
            <a:ext cx="1006386" cy="410369"/>
          </a:xfrm>
          <a:prstGeom prst="rect">
            <a:avLst/>
          </a:prstGeom>
        </p:spPr>
        <p:txBody>
          <a:bodyPr wrap="square" lIns="0" tIns="0" rIns="0" bIns="0" rtlCol="0" anchor="t">
            <a:spAutoFit/>
          </a:bodyPr>
          <a:lstStyle/>
          <a:p>
            <a:pPr algn="ctr" defTabSz="586405">
              <a:lnSpc>
                <a:spcPts val="1588"/>
              </a:lnSpc>
              <a:spcBef>
                <a:spcPct val="0"/>
              </a:spcBef>
            </a:pPr>
            <a:r>
              <a:rPr lang="en-US" sz="1134" b="1" dirty="0">
                <a:solidFill>
                  <a:srgbClr val="0E1556"/>
                </a:solidFill>
                <a:latin typeface="Poppins Bold"/>
                <a:ea typeface="Poppins Bold"/>
                <a:cs typeface="Poppins Bold"/>
                <a:sym typeface="Poppins Bold"/>
              </a:rPr>
              <a:t>Our collaborators </a:t>
            </a:r>
          </a:p>
        </p:txBody>
      </p:sp>
    </p:spTree>
    <p:extLst>
      <p:ext uri="{BB962C8B-B14F-4D97-AF65-F5344CB8AC3E}">
        <p14:creationId xmlns:p14="http://schemas.microsoft.com/office/powerpoint/2010/main" val="2865073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QUEEN'S CONFERENCE TOOLKIT FEB 2022">
  <a:themeElements>
    <a:clrScheme name="Custom 11">
      <a:dk1>
        <a:srgbClr val="54565A"/>
      </a:dk1>
      <a:lt1>
        <a:srgbClr val="FFFFFF"/>
      </a:lt1>
      <a:dk2>
        <a:srgbClr val="2F2F2F"/>
      </a:dk2>
      <a:lt2>
        <a:srgbClr val="DDDDDD"/>
      </a:lt2>
      <a:accent1>
        <a:srgbClr val="54565A"/>
      </a:accent1>
      <a:accent2>
        <a:srgbClr val="00B2AC"/>
      </a:accent2>
      <a:accent3>
        <a:srgbClr val="93D60A"/>
      </a:accent3>
      <a:accent4>
        <a:srgbClr val="00A1E1"/>
      </a:accent4>
      <a:accent5>
        <a:srgbClr val="F18903"/>
      </a:accent5>
      <a:accent6>
        <a:srgbClr val="E20813"/>
      </a:accent6>
      <a:hlink>
        <a:srgbClr val="672E6C"/>
      </a:hlink>
      <a:folHlink>
        <a:srgbClr val="9D9D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EEN'S CONFERENCE TOOLKIT FEB 2022">
  <a:themeElements>
    <a:clrScheme name="Custom 11">
      <a:dk1>
        <a:srgbClr val="54565A"/>
      </a:dk1>
      <a:lt1>
        <a:srgbClr val="FFFFFF"/>
      </a:lt1>
      <a:dk2>
        <a:srgbClr val="2F2F2F"/>
      </a:dk2>
      <a:lt2>
        <a:srgbClr val="DDDDDD"/>
      </a:lt2>
      <a:accent1>
        <a:srgbClr val="54565A"/>
      </a:accent1>
      <a:accent2>
        <a:srgbClr val="00B2AC"/>
      </a:accent2>
      <a:accent3>
        <a:srgbClr val="93D60A"/>
      </a:accent3>
      <a:accent4>
        <a:srgbClr val="00A1E1"/>
      </a:accent4>
      <a:accent5>
        <a:srgbClr val="F18903"/>
      </a:accent5>
      <a:accent6>
        <a:srgbClr val="E20813"/>
      </a:accent6>
      <a:hlink>
        <a:srgbClr val="672E6C"/>
      </a:hlink>
      <a:folHlink>
        <a:srgbClr val="9D9D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3255</Words>
  <Application>Microsoft Office PowerPoint</Application>
  <PresentationFormat>Widescreen</PresentationFormat>
  <Paragraphs>303</Paragraphs>
  <Slides>13</Slides>
  <Notes>6</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13</vt:i4>
      </vt:variant>
    </vt:vector>
  </HeadingPairs>
  <TitlesOfParts>
    <vt:vector size="38" baseType="lpstr">
      <vt:lpstr>ADLaM Display</vt:lpstr>
      <vt:lpstr>Aptos</vt:lpstr>
      <vt:lpstr>Aptos Display</vt:lpstr>
      <vt:lpstr>Arial</vt:lpstr>
      <vt:lpstr>Calibri</vt:lpstr>
      <vt:lpstr>Calibri Light</vt:lpstr>
      <vt:lpstr>Canva Sans</vt:lpstr>
      <vt:lpstr>Canva Sans Bold</vt:lpstr>
      <vt:lpstr>DengXian</vt:lpstr>
      <vt:lpstr>Now 1 Bold</vt:lpstr>
      <vt:lpstr>Now 2 Bold</vt:lpstr>
      <vt:lpstr>Now 2 Medium</vt:lpstr>
      <vt:lpstr>Poppins</vt:lpstr>
      <vt:lpstr>Poppins Bold</vt:lpstr>
      <vt:lpstr>Times New Roman</vt:lpstr>
      <vt:lpstr>Wingdings</vt:lpstr>
      <vt:lpstr>Office Theme</vt:lpstr>
      <vt:lpstr>1_Office Theme</vt:lpstr>
      <vt:lpstr>2_Office Theme</vt:lpstr>
      <vt:lpstr>Tema de Office</vt:lpstr>
      <vt:lpstr>3_office theme</vt:lpstr>
      <vt:lpstr>4_Office Theme</vt:lpstr>
      <vt:lpstr>1_QUEEN'S CONFERENCE TOOLKIT FEB 2022</vt:lpstr>
      <vt:lpstr>QUEEN'S CONFERENCE TOOLKIT FEB 2022</vt:lpstr>
      <vt:lpstr>5_Office Theme</vt:lpstr>
      <vt:lpstr>PowerPoint Presentation</vt:lpstr>
      <vt:lpstr>Physical Activity for Children with Kidney Disease: The PACKD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Bell</dc:creator>
  <cp:lastModifiedBy>ONeill, Stephen</cp:lastModifiedBy>
  <cp:revision>7</cp:revision>
  <dcterms:created xsi:type="dcterms:W3CDTF">2025-09-10T13:29:16Z</dcterms:created>
  <dcterms:modified xsi:type="dcterms:W3CDTF">2025-09-17T10:02:43Z</dcterms:modified>
</cp:coreProperties>
</file>