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1"/>
  </p:notesMasterIdLst>
  <p:sldIdLst>
    <p:sldId id="256" r:id="rId3"/>
    <p:sldId id="314" r:id="rId4"/>
    <p:sldId id="260" r:id="rId5"/>
    <p:sldId id="325" r:id="rId6"/>
    <p:sldId id="333" r:id="rId7"/>
    <p:sldId id="308" r:id="rId8"/>
    <p:sldId id="303" r:id="rId9"/>
    <p:sldId id="298" r:id="rId10"/>
    <p:sldId id="316" r:id="rId11"/>
    <p:sldId id="321" r:id="rId12"/>
    <p:sldId id="332" r:id="rId13"/>
    <p:sldId id="334" r:id="rId14"/>
    <p:sldId id="346" r:id="rId15"/>
    <p:sldId id="259" r:id="rId16"/>
    <p:sldId id="283" r:id="rId17"/>
    <p:sldId id="285" r:id="rId18"/>
    <p:sldId id="286" r:id="rId19"/>
    <p:sldId id="261" r:id="rId20"/>
    <p:sldId id="347" r:id="rId21"/>
    <p:sldId id="348" r:id="rId22"/>
    <p:sldId id="336" r:id="rId23"/>
    <p:sldId id="330" r:id="rId24"/>
    <p:sldId id="343" r:id="rId25"/>
    <p:sldId id="345" r:id="rId26"/>
    <p:sldId id="349" r:id="rId27"/>
    <p:sldId id="307" r:id="rId28"/>
    <p:sldId id="329" r:id="rId29"/>
    <p:sldId id="335" r:id="rId3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nn, Mairead" initials="FM" lastIdx="2" clrIdx="0">
    <p:extLst>
      <p:ext uri="{19B8F6BF-5375-455C-9EA6-DF929625EA0E}">
        <p15:presenceInfo xmlns:p15="http://schemas.microsoft.com/office/powerpoint/2012/main" userId="S-1-5-21-43716373-3231353671-2943866482-101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Neill, Stephen" userId="b4089e8f-62e1-47a2-9593-45347a1ace8e" providerId="ADAL" clId="{208E79ED-17E9-422D-B576-AAC0820D35EB}"/>
    <pc:docChg chg="undo custSel addSld delSld modSld addMainMaster delMainMaster">
      <pc:chgData name="ONeill, Stephen" userId="b4089e8f-62e1-47a2-9593-45347a1ace8e" providerId="ADAL" clId="{208E79ED-17E9-422D-B576-AAC0820D35EB}" dt="2026-09-22T12:00:20.930" v="87" actId="20577"/>
      <pc:docMkLst>
        <pc:docMk/>
      </pc:docMkLst>
      <pc:sldChg chg="modSp mod">
        <pc:chgData name="ONeill, Stephen" userId="b4089e8f-62e1-47a2-9593-45347a1ace8e" providerId="ADAL" clId="{208E79ED-17E9-422D-B576-AAC0820D35EB}" dt="2026-09-22T11:55:41.400" v="74" actId="20577"/>
        <pc:sldMkLst>
          <pc:docMk/>
          <pc:sldMk cId="3130653481" sldId="260"/>
        </pc:sldMkLst>
        <pc:spChg chg="mod">
          <ac:chgData name="ONeill, Stephen" userId="b4089e8f-62e1-47a2-9593-45347a1ace8e" providerId="ADAL" clId="{208E79ED-17E9-422D-B576-AAC0820D35EB}" dt="2026-09-22T11:55:41.400" v="74" actId="20577"/>
          <ac:spMkLst>
            <pc:docMk/>
            <pc:sldMk cId="3130653481" sldId="260"/>
            <ac:spMk id="3" creationId="{DA20F824-6FAE-6831-7013-40A87EC23795}"/>
          </ac:spMkLst>
        </pc:spChg>
      </pc:sldChg>
      <pc:sldChg chg="del">
        <pc:chgData name="ONeill, Stephen" userId="b4089e8f-62e1-47a2-9593-45347a1ace8e" providerId="ADAL" clId="{208E79ED-17E9-422D-B576-AAC0820D35EB}" dt="2026-09-22T11:53:57.244" v="10" actId="47"/>
        <pc:sldMkLst>
          <pc:docMk/>
          <pc:sldMk cId="3208317675" sldId="293"/>
        </pc:sldMkLst>
      </pc:sldChg>
      <pc:sldChg chg="del">
        <pc:chgData name="ONeill, Stephen" userId="b4089e8f-62e1-47a2-9593-45347a1ace8e" providerId="ADAL" clId="{208E79ED-17E9-422D-B576-AAC0820D35EB}" dt="2026-09-22T11:53:55.900" v="8" actId="47"/>
        <pc:sldMkLst>
          <pc:docMk/>
          <pc:sldMk cId="2938369861" sldId="296"/>
        </pc:sldMkLst>
      </pc:sldChg>
      <pc:sldChg chg="del">
        <pc:chgData name="ONeill, Stephen" userId="b4089e8f-62e1-47a2-9593-45347a1ace8e" providerId="ADAL" clId="{208E79ED-17E9-422D-B576-AAC0820D35EB}" dt="2026-09-22T11:53:56.319" v="9" actId="47"/>
        <pc:sldMkLst>
          <pc:docMk/>
          <pc:sldMk cId="4031678959" sldId="299"/>
        </pc:sldMkLst>
      </pc:sldChg>
      <pc:sldChg chg="add del">
        <pc:chgData name="ONeill, Stephen" userId="b4089e8f-62e1-47a2-9593-45347a1ace8e" providerId="ADAL" clId="{208E79ED-17E9-422D-B576-AAC0820D35EB}" dt="2026-09-22T11:54:07.320" v="21" actId="47"/>
        <pc:sldMkLst>
          <pc:docMk/>
          <pc:sldMk cId="2668283060" sldId="300"/>
        </pc:sldMkLst>
      </pc:sldChg>
      <pc:sldChg chg="del">
        <pc:chgData name="ONeill, Stephen" userId="b4089e8f-62e1-47a2-9593-45347a1ace8e" providerId="ADAL" clId="{208E79ED-17E9-422D-B576-AAC0820D35EB}" dt="2026-09-22T11:54:01.339" v="18" actId="47"/>
        <pc:sldMkLst>
          <pc:docMk/>
          <pc:sldMk cId="4060900736" sldId="302"/>
        </pc:sldMkLst>
      </pc:sldChg>
      <pc:sldChg chg="del">
        <pc:chgData name="ONeill, Stephen" userId="b4089e8f-62e1-47a2-9593-45347a1ace8e" providerId="ADAL" clId="{208E79ED-17E9-422D-B576-AAC0820D35EB}" dt="2026-09-22T11:53:53.907" v="4" actId="47"/>
        <pc:sldMkLst>
          <pc:docMk/>
          <pc:sldMk cId="540730117" sldId="306"/>
        </pc:sldMkLst>
      </pc:sldChg>
      <pc:sldChg chg="del">
        <pc:chgData name="ONeill, Stephen" userId="b4089e8f-62e1-47a2-9593-45347a1ace8e" providerId="ADAL" clId="{208E79ED-17E9-422D-B576-AAC0820D35EB}" dt="2026-09-22T11:53:58.666" v="13" actId="47"/>
        <pc:sldMkLst>
          <pc:docMk/>
          <pc:sldMk cId="3481492820" sldId="311"/>
        </pc:sldMkLst>
      </pc:sldChg>
      <pc:sldChg chg="del">
        <pc:chgData name="ONeill, Stephen" userId="b4089e8f-62e1-47a2-9593-45347a1ace8e" providerId="ADAL" clId="{208E79ED-17E9-422D-B576-AAC0820D35EB}" dt="2026-09-22T11:53:59.149" v="14" actId="47"/>
        <pc:sldMkLst>
          <pc:docMk/>
          <pc:sldMk cId="3453119482" sldId="312"/>
        </pc:sldMkLst>
      </pc:sldChg>
      <pc:sldChg chg="del">
        <pc:chgData name="ONeill, Stephen" userId="b4089e8f-62e1-47a2-9593-45347a1ace8e" providerId="ADAL" clId="{208E79ED-17E9-422D-B576-AAC0820D35EB}" dt="2026-09-22T11:53:58.201" v="12" actId="47"/>
        <pc:sldMkLst>
          <pc:docMk/>
          <pc:sldMk cId="2510102390" sldId="313"/>
        </pc:sldMkLst>
      </pc:sldChg>
      <pc:sldChg chg="del">
        <pc:chgData name="ONeill, Stephen" userId="b4089e8f-62e1-47a2-9593-45347a1ace8e" providerId="ADAL" clId="{208E79ED-17E9-422D-B576-AAC0820D35EB}" dt="2026-09-22T11:53:55.200" v="7" actId="47"/>
        <pc:sldMkLst>
          <pc:docMk/>
          <pc:sldMk cId="1303696702" sldId="315"/>
        </pc:sldMkLst>
      </pc:sldChg>
      <pc:sldChg chg="del">
        <pc:chgData name="ONeill, Stephen" userId="b4089e8f-62e1-47a2-9593-45347a1ace8e" providerId="ADAL" clId="{208E79ED-17E9-422D-B576-AAC0820D35EB}" dt="2026-09-22T11:53:53.466" v="3" actId="47"/>
        <pc:sldMkLst>
          <pc:docMk/>
          <pc:sldMk cId="3640434056" sldId="317"/>
        </pc:sldMkLst>
      </pc:sldChg>
      <pc:sldChg chg="del">
        <pc:chgData name="ONeill, Stephen" userId="b4089e8f-62e1-47a2-9593-45347a1ace8e" providerId="ADAL" clId="{208E79ED-17E9-422D-B576-AAC0820D35EB}" dt="2026-09-22T11:53:59.640" v="15" actId="47"/>
        <pc:sldMkLst>
          <pc:docMk/>
          <pc:sldMk cId="2673169906" sldId="318"/>
        </pc:sldMkLst>
      </pc:sldChg>
      <pc:sldChg chg="del">
        <pc:chgData name="ONeill, Stephen" userId="b4089e8f-62e1-47a2-9593-45347a1ace8e" providerId="ADAL" clId="{208E79ED-17E9-422D-B576-AAC0820D35EB}" dt="2026-09-22T11:53:54.809" v="6" actId="47"/>
        <pc:sldMkLst>
          <pc:docMk/>
          <pc:sldMk cId="3820540283" sldId="319"/>
        </pc:sldMkLst>
      </pc:sldChg>
      <pc:sldChg chg="del">
        <pc:chgData name="ONeill, Stephen" userId="b4089e8f-62e1-47a2-9593-45347a1ace8e" providerId="ADAL" clId="{208E79ED-17E9-422D-B576-AAC0820D35EB}" dt="2026-09-22T11:53:54.399" v="5" actId="47"/>
        <pc:sldMkLst>
          <pc:docMk/>
          <pc:sldMk cId="436876980" sldId="320"/>
        </pc:sldMkLst>
      </pc:sldChg>
      <pc:sldChg chg="modSp mod">
        <pc:chgData name="ONeill, Stephen" userId="b4089e8f-62e1-47a2-9593-45347a1ace8e" providerId="ADAL" clId="{208E79ED-17E9-422D-B576-AAC0820D35EB}" dt="2026-09-22T12:00:20.930" v="87" actId="20577"/>
        <pc:sldMkLst>
          <pc:docMk/>
          <pc:sldMk cId="3590928815" sldId="330"/>
        </pc:sldMkLst>
        <pc:spChg chg="mod">
          <ac:chgData name="ONeill, Stephen" userId="b4089e8f-62e1-47a2-9593-45347a1ace8e" providerId="ADAL" clId="{208E79ED-17E9-422D-B576-AAC0820D35EB}" dt="2026-09-22T12:00:20.930" v="87" actId="20577"/>
          <ac:spMkLst>
            <pc:docMk/>
            <pc:sldMk cId="3590928815" sldId="330"/>
            <ac:spMk id="3" creationId="{F717FCE5-8789-3088-137B-DA70B1A9F72D}"/>
          </ac:spMkLst>
        </pc:spChg>
      </pc:sldChg>
      <pc:sldChg chg="del">
        <pc:chgData name="ONeill, Stephen" userId="b4089e8f-62e1-47a2-9593-45347a1ace8e" providerId="ADAL" clId="{208E79ED-17E9-422D-B576-AAC0820D35EB}" dt="2026-09-22T11:54:00.830" v="17" actId="47"/>
        <pc:sldMkLst>
          <pc:docMk/>
          <pc:sldMk cId="4249772222" sldId="337"/>
        </pc:sldMkLst>
      </pc:sldChg>
      <pc:sldChg chg="del">
        <pc:chgData name="ONeill, Stephen" userId="b4089e8f-62e1-47a2-9593-45347a1ace8e" providerId="ADAL" clId="{208E79ED-17E9-422D-B576-AAC0820D35EB}" dt="2026-09-22T11:54:00.125" v="16" actId="47"/>
        <pc:sldMkLst>
          <pc:docMk/>
          <pc:sldMk cId="3476484454" sldId="338"/>
        </pc:sldMkLst>
      </pc:sldChg>
      <pc:sldChg chg="del">
        <pc:chgData name="ONeill, Stephen" userId="b4089e8f-62e1-47a2-9593-45347a1ace8e" providerId="ADAL" clId="{208E79ED-17E9-422D-B576-AAC0820D35EB}" dt="2026-09-22T11:53:57.687" v="11" actId="47"/>
        <pc:sldMkLst>
          <pc:docMk/>
          <pc:sldMk cId="1076918951" sldId="339"/>
        </pc:sldMkLst>
      </pc:sldChg>
      <pc:sldChg chg="del">
        <pc:chgData name="ONeill, Stephen" userId="b4089e8f-62e1-47a2-9593-45347a1ace8e" providerId="ADAL" clId="{208E79ED-17E9-422D-B576-AAC0820D35EB}" dt="2026-09-22T11:53:53.078" v="2" actId="47"/>
        <pc:sldMkLst>
          <pc:docMk/>
          <pc:sldMk cId="1723028039" sldId="340"/>
        </pc:sldMkLst>
      </pc:sldChg>
      <pc:sldChg chg="del">
        <pc:chgData name="ONeill, Stephen" userId="b4089e8f-62e1-47a2-9593-45347a1ace8e" providerId="ADAL" clId="{208E79ED-17E9-422D-B576-AAC0820D35EB}" dt="2026-09-22T11:53:52.639" v="1" actId="47"/>
        <pc:sldMkLst>
          <pc:docMk/>
          <pc:sldMk cId="1086917974" sldId="341"/>
        </pc:sldMkLst>
      </pc:sldChg>
      <pc:sldChg chg="del">
        <pc:chgData name="ONeill, Stephen" userId="b4089e8f-62e1-47a2-9593-45347a1ace8e" providerId="ADAL" clId="{208E79ED-17E9-422D-B576-AAC0820D35EB}" dt="2026-09-22T11:53:52.050" v="0" actId="47"/>
        <pc:sldMkLst>
          <pc:docMk/>
          <pc:sldMk cId="1322327656" sldId="342"/>
        </pc:sldMkLst>
      </pc:sldChg>
      <pc:sldMasterChg chg="add del addSldLayout delSldLayout">
        <pc:chgData name="ONeill, Stephen" userId="b4089e8f-62e1-47a2-9593-45347a1ace8e" providerId="ADAL" clId="{208E79ED-17E9-422D-B576-AAC0820D35EB}" dt="2026-09-22T11:54:07.320" v="21" actId="47"/>
        <pc:sldMasterMkLst>
          <pc:docMk/>
          <pc:sldMasterMk cId="4244464737" sldId="2147483703"/>
        </pc:sldMasterMkLst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664240688" sldId="2147483704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1754831958" sldId="2147483705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3980016910" sldId="2147483706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3662858727" sldId="2147483707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1775934824" sldId="2147483708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123969060" sldId="2147483709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3232251223" sldId="2147483710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1362943880" sldId="2147483711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2641344363" sldId="2147483712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2380112514" sldId="2147483713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2980644135" sldId="2147483714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952819867" sldId="2147483715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2649673027" sldId="2147483716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880302860" sldId="2147483717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1451799263" sldId="2147483718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3869459535" sldId="2147483719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1504426876" sldId="2147483720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354316874" sldId="2147483721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1960055317" sldId="2147483722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2234893973" sldId="2147483723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1079616816" sldId="2147483724"/>
          </pc:sldLayoutMkLst>
        </pc:sldLayoutChg>
        <pc:sldLayoutChg chg="add del">
          <pc:chgData name="ONeill, Stephen" userId="b4089e8f-62e1-47a2-9593-45347a1ace8e" providerId="ADAL" clId="{208E79ED-17E9-422D-B576-AAC0820D35EB}" dt="2026-09-22T11:54:07.320" v="21" actId="47"/>
          <pc:sldLayoutMkLst>
            <pc:docMk/>
            <pc:sldMasterMk cId="4244464737" sldId="2147483703"/>
            <pc:sldLayoutMk cId="2145766616" sldId="214748372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11E65-C64A-467A-80B1-6B947C14C6E3}" type="datetimeFigureOut"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645A0-DEFB-4111-94FF-96C5281787E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61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0645A0-DEFB-4111-94FF-96C5281787E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039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645A0-DEFB-4111-94FF-96C5281787E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887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6B9E7-9681-A77D-EF3E-8567A7C1B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8BD3DE-8A92-B775-9963-C49BB892C0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764A7D-AAF5-4081-B315-7DC2F308D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C2853-464A-70F3-A8DA-C315A23DD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0645A0-DEFB-4111-94FF-96C5281787E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231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645A0-DEFB-4111-94FF-96C5281787E7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571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273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916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400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396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063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710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938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773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537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5116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5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35000" y="1066800"/>
            <a:ext cx="10922000" cy="508000"/>
          </a:xfrm>
          <a:prstGeom prst="rect">
            <a:avLst/>
          </a:prstGeom>
        </p:spPr>
        <p:txBody>
          <a:bodyPr/>
          <a:lstStyle>
            <a:lvl1pPr marL="0" indent="0" algn="ctr" defTabSz="412750">
              <a:spcBef>
                <a:spcPts val="0"/>
              </a:spcBef>
              <a:buClrTx/>
              <a:buSzTx/>
              <a:buNone/>
              <a:defRPr sz="27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63896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5EDF2-7133-454F-B925-849B012E5CB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F89EA-B60B-40BA-B67F-90F5B61828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75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dt.nhs.uk/statistics-and-reports/organ-specific-report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jpeg"/><Relationship Id="rId5" Type="http://schemas.openxmlformats.org/officeDocument/2006/relationships/image" Target="../media/image1.jpe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Nephrology &amp; Transplantation Report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NIKRF AGM</a:t>
            </a:r>
          </a:p>
          <a:p>
            <a:r>
              <a:rPr lang="en-US" dirty="0"/>
              <a:t>16.09.26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9E5D79-1E40-6A52-D499-121F2C7A63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123113" y="157947"/>
            <a:ext cx="2592186" cy="7974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BBD07E-E526-CC9F-B525-7B84793B8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675" y="5509867"/>
            <a:ext cx="31623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A6959-E783-68A7-8882-E0C30ABFD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8CFD-CD5E-9FAF-51BD-EE0B00497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776CC-8663-51EB-4A68-C0771D998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/>
              <a:t>Staffing and workforce overview</a:t>
            </a:r>
          </a:p>
          <a:p>
            <a:r>
              <a:rPr lang="en-US" sz="1600" dirty="0" err="1"/>
              <a:t>Rotas</a:t>
            </a:r>
            <a:r>
              <a:rPr lang="en-US" sz="1600" dirty="0"/>
              <a:t> and working patterns</a:t>
            </a:r>
          </a:p>
          <a:p>
            <a:r>
              <a:rPr lang="en-US" sz="1600" dirty="0"/>
              <a:t>Funded lead positions</a:t>
            </a:r>
          </a:p>
          <a:p>
            <a:r>
              <a:rPr lang="en-US" sz="1600" dirty="0"/>
              <a:t>Patient safety and clinical governance</a:t>
            </a:r>
          </a:p>
          <a:p>
            <a:r>
              <a:rPr lang="en-US" sz="1600" dirty="0"/>
              <a:t>Activity</a:t>
            </a:r>
          </a:p>
          <a:p>
            <a:r>
              <a:rPr lang="en-US" sz="1600" dirty="0"/>
              <a:t>Outcomes</a:t>
            </a:r>
          </a:p>
          <a:p>
            <a:r>
              <a:rPr lang="en-US" sz="1600" dirty="0"/>
              <a:t>Collaborations</a:t>
            </a:r>
          </a:p>
          <a:p>
            <a:r>
              <a:rPr lang="en-US" sz="1600" dirty="0"/>
              <a:t>Summary</a:t>
            </a:r>
          </a:p>
          <a:p>
            <a:r>
              <a:rPr lang="en-US" sz="1600" dirty="0"/>
              <a:t>Case presentation</a:t>
            </a:r>
          </a:p>
          <a:p>
            <a:r>
              <a:rPr lang="en-US" sz="1600" dirty="0"/>
              <a:t>Questions</a:t>
            </a:r>
          </a:p>
          <a:p>
            <a:endParaRPr lang="en-US" sz="1600" dirty="0"/>
          </a:p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43379A-F401-170A-0E27-88181F02C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675" y="5509867"/>
            <a:ext cx="3162300" cy="1047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78BAE4-50EC-EEEE-31D7-60A8C4E234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95120" y="32274"/>
            <a:ext cx="2592186" cy="79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1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2487-CD5C-EFCD-404D-757635D8E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Staffing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0F824-6FAE-6831-7013-40A87EC23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en-US" sz="2200" dirty="0"/>
              <a:t>41 Medical Renal Staff Members</a:t>
            </a:r>
          </a:p>
          <a:p>
            <a:r>
              <a:rPr lang="en-US" sz="2200" dirty="0"/>
              <a:t>19 Consultant* and SAS (Specialty, Associate Specialist and Specialist) Staff</a:t>
            </a:r>
          </a:p>
          <a:p>
            <a:r>
              <a:rPr lang="en-US" sz="2200" dirty="0"/>
              <a:t>1 Consultant Psychologist</a:t>
            </a:r>
          </a:p>
          <a:p>
            <a:r>
              <a:rPr lang="en-US" sz="2200" dirty="0"/>
              <a:t>3 SAS (1 SAS Surgeon and 2 SAS Nephrologists)</a:t>
            </a:r>
          </a:p>
          <a:p>
            <a:r>
              <a:rPr lang="en-US" sz="2200" dirty="0"/>
              <a:t>4 Consultant Surgeons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2200" dirty="0"/>
              <a:t>1 Consultant on employment break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2200" dirty="0"/>
              <a:t>ST8 Transplant Surgeon (final year of training)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2200" dirty="0"/>
              <a:t>ST7 Transplant Surgeon (penultimate training year, doing a year of training in Manchester)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2200" dirty="0"/>
              <a:t>ST6 Vascular Surgeon (will always have at least an early stage Vascular Surgeons in future)</a:t>
            </a:r>
          </a:p>
          <a:p>
            <a:r>
              <a:rPr lang="en-US" sz="2200" dirty="0"/>
              <a:t>11 Consultant Nephrologists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 dirty="0"/>
              <a:t>1 Transplantation (Nephrology clinic, on employment break)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 dirty="0"/>
              <a:t>4 Nephrology &amp; Transplantation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 dirty="0"/>
              <a:t>4 Nephrology (no Transplantation)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 dirty="0"/>
              <a:t>1 Nephrology (Transplant Clinic)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 dirty="0"/>
              <a:t>1 Locum</a:t>
            </a:r>
          </a:p>
          <a:p>
            <a:r>
              <a:rPr lang="en-US" sz="2200" dirty="0"/>
              <a:t>Resident Doctors in Nephrology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 dirty="0"/>
              <a:t>13 at Registrar Tier Level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 dirty="0"/>
              <a:t>5 F2/IMT/GPST Tier Level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 dirty="0"/>
              <a:t>4 FY1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17ED62-1FF8-AB4E-631A-4133A05AC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675" y="5509867"/>
            <a:ext cx="3162300" cy="1047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B049FB-0E13-5E52-94F0-571B31BF98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95120" y="32274"/>
            <a:ext cx="2592186" cy="797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3CBAC1-AB8B-8D1B-94CE-DDB8501DD9D9}"/>
              </a:ext>
            </a:extLst>
          </p:cNvPr>
          <p:cNvSpPr txBox="1"/>
          <p:nvPr/>
        </p:nvSpPr>
        <p:spPr>
          <a:xfrm>
            <a:off x="3712326" y="6031210"/>
            <a:ext cx="4479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ptos" panose="020B0004020202020204" pitchFamily="34" charset="0"/>
              </a:rPr>
              <a:t>* 2 Consultants on employment break</a:t>
            </a:r>
          </a:p>
          <a:p>
            <a:endParaRPr lang="en-GB" sz="1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653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165E8-D317-7D28-41B2-AF9F81769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16475-216B-330B-A9FE-677FA1EB8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Workforce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A922F-7111-7345-46D4-98E7AAA19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Challenges</a:t>
            </a:r>
          </a:p>
          <a:p>
            <a:pPr lvl="1"/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Epic (electronic care record) introduced 2024</a:t>
            </a:r>
          </a:p>
          <a:p>
            <a:pPr lvl="2"/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Initial resistance to use and lack of engagement</a:t>
            </a:r>
          </a:p>
          <a:p>
            <a:pPr lvl="2"/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Now being utilized much more effectively</a:t>
            </a:r>
          </a:p>
          <a:p>
            <a:pPr lvl="1"/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Consultant absences</a:t>
            </a:r>
          </a:p>
          <a:p>
            <a:pPr lvl="2"/>
            <a:r>
              <a:rPr lang="en-US" sz="1500" dirty="0">
                <a:highlight>
                  <a:srgbClr val="FFFFFF"/>
                </a:highlight>
                <a:cs typeface="Arial"/>
              </a:rPr>
              <a:t>Early alert issued in October 2025</a:t>
            </a:r>
            <a:endParaRPr lang="en-US" sz="1500" dirty="0">
              <a:highlight>
                <a:srgbClr val="FFFFFF"/>
              </a:highlight>
              <a:latin typeface="+mj-lt"/>
              <a:cs typeface="Arial"/>
            </a:endParaRPr>
          </a:p>
          <a:p>
            <a:pPr lvl="2"/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3 Nephrologists and 1 Surgeon off at the same time on either sick leave or compassionate leave</a:t>
            </a:r>
          </a:p>
          <a:p>
            <a:pPr lvl="1"/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Consultants that have left the service</a:t>
            </a:r>
          </a:p>
          <a:p>
            <a:pPr lvl="2"/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Consultant Nephrologist 2024 (worked on living donor programme)</a:t>
            </a:r>
          </a:p>
          <a:p>
            <a:pPr lvl="2"/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Consultant </a:t>
            </a:r>
            <a:r>
              <a:rPr lang="en-US" sz="1500" dirty="0" err="1">
                <a:highlight>
                  <a:srgbClr val="FFFFFF"/>
                </a:highlight>
                <a:latin typeface="+mj-lt"/>
                <a:cs typeface="Arial"/>
              </a:rPr>
              <a:t>Anaesthetist</a:t>
            </a:r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 2025 </a:t>
            </a:r>
          </a:p>
          <a:p>
            <a:pPr lvl="2"/>
            <a:r>
              <a:rPr lang="en-US" sz="1500" dirty="0">
                <a:highlight>
                  <a:srgbClr val="FFFFFF"/>
                </a:highlight>
                <a:latin typeface="+mj-lt"/>
                <a:cs typeface="Arial"/>
              </a:rPr>
              <a:t>Consultant Nephrologist and Consultant Surgeon (on employment break)</a:t>
            </a:r>
          </a:p>
          <a:p>
            <a:pPr lvl="1"/>
            <a:r>
              <a:rPr lang="en-US" sz="1500" dirty="0">
                <a:latin typeface="+mj-lt"/>
              </a:rPr>
              <a:t>Megan Joffe (Clinical Psychologist) led Renal Workshops 2024/25 </a:t>
            </a:r>
          </a:p>
          <a:p>
            <a:pPr lvl="1"/>
            <a:r>
              <a:rPr lang="en-US" sz="1500" dirty="0">
                <a:latin typeface="+mj-lt"/>
              </a:rPr>
              <a:t>Listening exercise with Resident Doctors 2025</a:t>
            </a:r>
          </a:p>
          <a:p>
            <a:pPr lvl="1"/>
            <a:r>
              <a:rPr lang="en-US" sz="1500" dirty="0">
                <a:latin typeface="+mj-lt"/>
              </a:rPr>
              <a:t>McBride/Hill Report 2025</a:t>
            </a:r>
          </a:p>
          <a:p>
            <a:pPr lvl="1"/>
            <a:r>
              <a:rPr lang="en-US" sz="1500" dirty="0">
                <a:latin typeface="+mj-lt"/>
              </a:rPr>
              <a:t>NHSBT External Case Review 2026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912EBD-243E-798D-DE64-FCC04CF0C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675" y="5542235"/>
            <a:ext cx="3162300" cy="1047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226712-A078-33E5-679C-E38A6CC835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95120" y="32274"/>
            <a:ext cx="2592186" cy="79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5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8AE4C-2A84-123F-B400-0CF404D10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4C36E-FD49-3044-2BBD-1700E5E8A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Workforce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2F8E8-A35C-6186-FE1F-766622EE9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sz="1800" dirty="0">
                <a:latin typeface="+mj-lt"/>
              </a:rPr>
              <a:t>Responses</a:t>
            </a:r>
          </a:p>
          <a:p>
            <a:pPr lvl="1"/>
            <a:r>
              <a:rPr lang="en-US" sz="1800" dirty="0">
                <a:latin typeface="+mj-lt"/>
              </a:rPr>
              <a:t>Epic Builder and Power Users</a:t>
            </a:r>
          </a:p>
          <a:p>
            <a:pPr lvl="1"/>
            <a:r>
              <a:rPr lang="en-US" sz="1800" dirty="0">
                <a:latin typeface="+mj-lt"/>
              </a:rPr>
              <a:t>Slow adopters to now pilot specialty for morbidity discussions on Epic</a:t>
            </a:r>
          </a:p>
          <a:p>
            <a:pPr lvl="1"/>
            <a:r>
              <a:rPr lang="en-US" sz="1800" dirty="0">
                <a:latin typeface="+mj-lt"/>
              </a:rPr>
              <a:t>Departmental Away Day September 2025 (not fully attended)</a:t>
            </a:r>
          </a:p>
          <a:p>
            <a:pPr lvl="2"/>
            <a:r>
              <a:rPr lang="en-US" sz="1800" dirty="0">
                <a:latin typeface="+mj-lt"/>
              </a:rPr>
              <a:t>Complex General Nephrology MDM</a:t>
            </a:r>
          </a:p>
          <a:p>
            <a:pPr lvl="2"/>
            <a:r>
              <a:rPr lang="en-US" sz="1800" dirty="0">
                <a:latin typeface="+mj-lt"/>
              </a:rPr>
              <a:t>Explored GLP1 agonist funding for patients listed but suspended due to excess weight</a:t>
            </a:r>
          </a:p>
          <a:p>
            <a:pPr lvl="2"/>
            <a:r>
              <a:rPr lang="en-US" sz="1800" dirty="0">
                <a:latin typeface="+mj-lt"/>
              </a:rPr>
              <a:t>Also explored increasing outpatient capacity</a:t>
            </a:r>
          </a:p>
          <a:p>
            <a:pPr lvl="1"/>
            <a:r>
              <a:rPr lang="en-US" sz="1800" dirty="0">
                <a:latin typeface="+mj-lt"/>
              </a:rPr>
              <a:t>Civility and respect training offered (variable uptake)</a:t>
            </a:r>
          </a:p>
          <a:p>
            <a:pPr lvl="1"/>
            <a:r>
              <a:rPr lang="en-US" sz="1800" dirty="0">
                <a:latin typeface="+mj-lt"/>
              </a:rPr>
              <a:t>Departmental code of conduct</a:t>
            </a:r>
          </a:p>
          <a:p>
            <a:pPr lvl="1"/>
            <a:r>
              <a:rPr lang="en-US" sz="1800" dirty="0">
                <a:latin typeface="+mj-lt"/>
              </a:rPr>
              <a:t>Updated all governance and patient safety arrangements </a:t>
            </a:r>
          </a:p>
          <a:p>
            <a:pPr lvl="1"/>
            <a:endParaRPr lang="en-US" sz="1800" dirty="0">
              <a:latin typeface="+mj-lt"/>
            </a:endParaRPr>
          </a:p>
          <a:p>
            <a:r>
              <a:rPr lang="en-GB" sz="1800" dirty="0">
                <a:latin typeface="+mj-lt"/>
              </a:rPr>
              <a:t>NHSBT positive feedback</a:t>
            </a:r>
          </a:p>
          <a:p>
            <a:pPr lvl="1"/>
            <a:r>
              <a:rPr lang="en-GB" sz="1800" dirty="0">
                <a:latin typeface="+mj-lt"/>
              </a:rPr>
              <a:t>Greater emphasis on multidisciplinary working</a:t>
            </a:r>
          </a:p>
          <a:p>
            <a:pPr lvl="1"/>
            <a:r>
              <a:rPr lang="en-GB" sz="1800" dirty="0">
                <a:latin typeface="+mj-lt"/>
              </a:rPr>
              <a:t>Improved communication and collaboration </a:t>
            </a:r>
          </a:p>
          <a:p>
            <a:pPr lvl="1"/>
            <a:r>
              <a:rPr lang="en-GB" sz="1800" dirty="0">
                <a:latin typeface="+mj-lt"/>
              </a:rPr>
              <a:t>Stronger engagement with external partners</a:t>
            </a:r>
          </a:p>
          <a:p>
            <a:pPr lvl="1"/>
            <a:r>
              <a:rPr lang="en-GB" sz="1800" dirty="0">
                <a:latin typeface="+mj-lt"/>
              </a:rPr>
              <a:t>Significant progress made in strengthening general governance arrangements</a:t>
            </a:r>
          </a:p>
          <a:p>
            <a:pPr lvl="2"/>
            <a:r>
              <a:rPr lang="en-GB" sz="1800" dirty="0">
                <a:latin typeface="+mj-lt"/>
              </a:rPr>
              <a:t>Including MDM and Morbidity &amp; Mortality discussions </a:t>
            </a:r>
          </a:p>
          <a:p>
            <a:pPr lvl="2"/>
            <a:r>
              <a:rPr lang="en-GB" sz="1800" dirty="0">
                <a:latin typeface="+mj-lt"/>
              </a:rPr>
              <a:t>Incident reporting with a greater focus on learning and continuous improvement</a:t>
            </a:r>
          </a:p>
          <a:p>
            <a:pPr marL="457200" lvl="1" indent="0">
              <a:buNone/>
            </a:pPr>
            <a:endParaRPr lang="en-US" sz="1400" dirty="0">
              <a:latin typeface="+mj-lt"/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7C07C3-4356-E49D-6818-1D45F208D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675" y="5542235"/>
            <a:ext cx="3162300" cy="1047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EDE6FE-9714-A692-6E1E-3201098A57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95120" y="32274"/>
            <a:ext cx="2592186" cy="79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47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9ED6F-8B12-6707-347F-42E9966D2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90BD6-4C65-E5D3-241F-9E3E8E7AA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Workforce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256F5-B967-D788-6B7B-D7FA352F7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highlight>
                  <a:srgbClr val="FFFFFF"/>
                </a:highlight>
                <a:latin typeface="Aptos"/>
                <a:cs typeface="Arial"/>
              </a:rPr>
              <a:t>Positives</a:t>
            </a:r>
          </a:p>
          <a:p>
            <a:pPr lvl="1"/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A Consultant Nephrologist post advertised and interviews on 8th of October 2026</a:t>
            </a:r>
          </a:p>
          <a:p>
            <a:pPr lvl="1"/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Academic Nephrologist Post being advertised (Joint QUB </a:t>
            </a:r>
            <a:r>
              <a:rPr lang="en-US" sz="1600" dirty="0" err="1">
                <a:highlight>
                  <a:srgbClr val="FFFFFF"/>
                </a:highlight>
                <a:latin typeface="+mj-lt"/>
                <a:cs typeface="Arial"/>
              </a:rPr>
              <a:t>iREACH</a:t>
            </a:r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/Trust appointment) in late 2026</a:t>
            </a:r>
          </a:p>
          <a:p>
            <a:pPr lvl="1"/>
            <a:r>
              <a:rPr lang="en-US" sz="1600" dirty="0" err="1">
                <a:highlight>
                  <a:srgbClr val="FFFFFF"/>
                </a:highlight>
                <a:latin typeface="+mj-lt"/>
                <a:cs typeface="Arial"/>
              </a:rPr>
              <a:t>Anaesthetic</a:t>
            </a:r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 support, with access to a specialist pre-assessment clinic and multidisciplinary case discussions</a:t>
            </a:r>
            <a:endParaRPr lang="en-US" sz="1600" dirty="0">
              <a:latin typeface="+mj-lt"/>
              <a:cs typeface="Arial"/>
            </a:endParaRPr>
          </a:p>
          <a:p>
            <a:pPr lvl="1"/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There is a Consultant Clinical Scientist who is the Clinical Lead of the Regional H&amp;I Laboratory</a:t>
            </a:r>
            <a:endParaRPr lang="en-US" sz="1600" dirty="0">
              <a:latin typeface="+mj-lt"/>
              <a:cs typeface="Arial"/>
            </a:endParaRPr>
          </a:p>
          <a:p>
            <a:pPr lvl="1"/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A fully staffed nursing team including 4 x living donor and 3 x recipient coordinators</a:t>
            </a:r>
          </a:p>
          <a:p>
            <a:pPr lvl="1"/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There is 24/7 access to theatre including 10 elective operating sessions per week</a:t>
            </a:r>
          </a:p>
          <a:p>
            <a:pPr lvl="1"/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A dedicated and recently renovated Renal Theatre</a:t>
            </a:r>
          </a:p>
          <a:p>
            <a:pPr lvl="1"/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Supportive Service Management and Divisional Teams</a:t>
            </a:r>
          </a:p>
          <a:p>
            <a:pPr lvl="1"/>
            <a:r>
              <a:rPr lang="en-US" sz="1600" dirty="0">
                <a:highlight>
                  <a:srgbClr val="FFFFFF"/>
                </a:highlight>
                <a:latin typeface="+mj-lt"/>
                <a:cs typeface="Arial"/>
              </a:rPr>
              <a:t>New Band 7 Governance Post for Nephrology and Transplantation</a:t>
            </a:r>
          </a:p>
          <a:p>
            <a:pPr marL="457200" lvl="1" indent="0">
              <a:buNone/>
            </a:pPr>
            <a:endParaRPr lang="en-US" sz="1600" dirty="0">
              <a:highlight>
                <a:srgbClr val="FFFFFF"/>
              </a:highlight>
              <a:cs typeface="Arial"/>
            </a:endParaRPr>
          </a:p>
          <a:p>
            <a:pPr marL="457200" lvl="1" indent="0">
              <a:buNone/>
            </a:pPr>
            <a:endParaRPr lang="en-US" sz="2000" dirty="0">
              <a:highlight>
                <a:srgbClr val="FFFFFF"/>
              </a:highlight>
              <a:cs typeface="Arial"/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8622D5-0549-EAB8-008A-BE1CCEDC3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675" y="5542235"/>
            <a:ext cx="3162300" cy="1047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CAB7D9-CD3A-34D5-C7B8-1C3C292ECE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95120" y="32274"/>
            <a:ext cx="2592186" cy="79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7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cheduling goals (2021)"/>
          <p:cNvSpPr txBox="1">
            <a:spLocks noGrp="1"/>
          </p:cNvSpPr>
          <p:nvPr>
            <p:ph type="title"/>
          </p:nvPr>
        </p:nvSpPr>
        <p:spPr>
          <a:xfrm>
            <a:off x="635000" y="701028"/>
            <a:ext cx="10922000" cy="778719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GB" dirty="0">
                <a:latin typeface="Aptos" panose="020B0004020202020204" pitchFamily="34" charset="0"/>
              </a:rPr>
              <a:t>Rotas and working patterns</a:t>
            </a:r>
            <a:endParaRPr dirty="0">
              <a:latin typeface="Aptos" panose="020B0004020202020204" pitchFamily="34" charset="0"/>
            </a:endParaRPr>
          </a:p>
        </p:txBody>
      </p:sp>
      <p:sp>
        <p:nvSpPr>
          <p:cNvPr id="175" name="Increase forward scheduling (Consultants)…"/>
          <p:cNvSpPr txBox="1">
            <a:spLocks noGrp="1"/>
          </p:cNvSpPr>
          <p:nvPr>
            <p:ph type="body" idx="1"/>
          </p:nvPr>
        </p:nvSpPr>
        <p:spPr>
          <a:xfrm>
            <a:off x="635000" y="1478148"/>
            <a:ext cx="10922001" cy="309472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GB" sz="1200" dirty="0">
                <a:latin typeface="Aptos" panose="020B0004020202020204" pitchFamily="34" charset="0"/>
              </a:rPr>
              <a:t>Health Rota</a:t>
            </a:r>
          </a:p>
          <a:p>
            <a:pPr lvl="1"/>
            <a:r>
              <a:rPr sz="1200" dirty="0">
                <a:latin typeface="Aptos" panose="020B0004020202020204" pitchFamily="34" charset="0"/>
              </a:rPr>
              <a:t>Increase</a:t>
            </a:r>
            <a:r>
              <a:rPr lang="en-GB" sz="1200" dirty="0">
                <a:latin typeface="Aptos" panose="020B0004020202020204" pitchFamily="34" charset="0"/>
              </a:rPr>
              <a:t> in</a:t>
            </a:r>
            <a:r>
              <a:rPr sz="1200" dirty="0">
                <a:latin typeface="Aptos" panose="020B0004020202020204" pitchFamily="34" charset="0"/>
              </a:rPr>
              <a:t> forward scheduling </a:t>
            </a:r>
          </a:p>
          <a:p>
            <a:pPr lvl="1"/>
            <a:r>
              <a:rPr sz="1200" dirty="0">
                <a:latin typeface="Aptos" panose="020B0004020202020204" pitchFamily="34" charset="0"/>
              </a:rPr>
              <a:t>Equity </a:t>
            </a:r>
            <a:r>
              <a:rPr lang="en-GB" sz="1200" dirty="0">
                <a:latin typeface="Aptos" panose="020B0004020202020204" pitchFamily="34" charset="0"/>
              </a:rPr>
              <a:t>and better </a:t>
            </a:r>
            <a:r>
              <a:rPr sz="1200" dirty="0">
                <a:latin typeface="Aptos" panose="020B0004020202020204" pitchFamily="34" charset="0"/>
              </a:rPr>
              <a:t>visibility</a:t>
            </a:r>
            <a:endParaRPr lang="en-GB" sz="1200" dirty="0">
              <a:latin typeface="Aptos" panose="020B0004020202020204" pitchFamily="34" charset="0"/>
            </a:endParaRP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Now includes Surgeons &amp; </a:t>
            </a:r>
            <a:r>
              <a:rPr lang="en-GB" sz="1200" u="sng" dirty="0">
                <a:latin typeface="Aptos" panose="020B0004020202020204" pitchFamily="34" charset="0"/>
              </a:rPr>
              <a:t>ST3+ </a:t>
            </a:r>
            <a:r>
              <a:rPr lang="en-GB" sz="1200" dirty="0">
                <a:latin typeface="Aptos" panose="020B0004020202020204" pitchFamily="34" charset="0"/>
              </a:rPr>
              <a:t>Surgical Assistant (since July 2026)</a:t>
            </a:r>
          </a:p>
          <a:p>
            <a:r>
              <a:rPr lang="en-GB" sz="1200" dirty="0">
                <a:latin typeface="Aptos" panose="020B0004020202020204" pitchFamily="34" charset="0"/>
              </a:rPr>
              <a:t>Weekday Daytime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Inpatient Nephrologists x 3</a:t>
            </a:r>
          </a:p>
          <a:p>
            <a:pPr lvl="2"/>
            <a:r>
              <a:rPr lang="en-GB" sz="1200" dirty="0">
                <a:latin typeface="Aptos" panose="020B0004020202020204" pitchFamily="34" charset="0"/>
              </a:rPr>
              <a:t>Transplant Ward in BCH</a:t>
            </a:r>
          </a:p>
          <a:p>
            <a:pPr lvl="2"/>
            <a:r>
              <a:rPr lang="en-GB" sz="1200" dirty="0">
                <a:latin typeface="Aptos" panose="020B0004020202020204" pitchFamily="34" charset="0"/>
              </a:rPr>
              <a:t>General Nephrology Ward in BCH</a:t>
            </a:r>
          </a:p>
          <a:p>
            <a:pPr lvl="2"/>
            <a:r>
              <a:rPr lang="en-GB" sz="1200" dirty="0">
                <a:latin typeface="Aptos" panose="020B0004020202020204" pitchFamily="34" charset="0"/>
              </a:rPr>
              <a:t>Consult service (inc. RVH)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Consultant Surgeon (on call and elective work)</a:t>
            </a:r>
          </a:p>
          <a:p>
            <a:pPr lvl="2"/>
            <a:r>
              <a:rPr lang="en-GB" sz="1200" dirty="0">
                <a:latin typeface="Aptos" panose="020B0004020202020204" pitchFamily="34" charset="0"/>
              </a:rPr>
              <a:t>Daily ward round with Transplant Ward Nephrologist</a:t>
            </a:r>
          </a:p>
          <a:p>
            <a:r>
              <a:rPr lang="en-GB" sz="1200" dirty="0">
                <a:latin typeface="Aptos" panose="020B0004020202020204" pitchFamily="34" charset="0"/>
              </a:rPr>
              <a:t>Weekend and Out of hours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On call Nephrologist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On call Surgeon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Surgical Assistant</a:t>
            </a:r>
          </a:p>
          <a:p>
            <a:r>
              <a:rPr lang="en-GB" sz="1200" dirty="0">
                <a:latin typeface="Aptos" panose="020B0004020202020204" pitchFamily="34" charset="0"/>
              </a:rPr>
              <a:t>People off inpatient duty or on call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Dialysis Unit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Outpatient clinics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Theatre lists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Meetings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Admin, teaching, training, CPD, external roles (NIMDTA, QUB), research etc. etc. etc.</a:t>
            </a:r>
          </a:p>
          <a:p>
            <a:pPr lvl="1"/>
            <a:r>
              <a:rPr lang="en-GB" sz="1200" dirty="0">
                <a:latin typeface="Aptos" panose="020B0004020202020204" pitchFamily="34" charset="0"/>
              </a:rPr>
              <a:t>Annual leave (and work-life balance!)</a:t>
            </a:r>
          </a:p>
        </p:txBody>
      </p:sp>
      <p:sp>
        <p:nvSpPr>
          <p:cNvPr id="176" name="Dedicated web based platform"/>
          <p:cNvSpPr txBox="1"/>
          <p:nvPr/>
        </p:nvSpPr>
        <p:spPr>
          <a:xfrm>
            <a:off x="707464" y="970912"/>
            <a:ext cx="10922001" cy="1117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b">
            <a:normAutofit/>
          </a:bodyPr>
          <a:lstStyle>
            <a:lvl1pPr algn="ctr" defTabSz="2438338">
              <a:lnSpc>
                <a:spcPct val="90000"/>
              </a:lnSpc>
              <a:spcBef>
                <a:spcPts val="0"/>
              </a:spcBef>
              <a:defRPr sz="7900" spc="-236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lvl1pPr>
          </a:lstStyle>
          <a:p>
            <a:r>
              <a:rPr lang="en-GB" sz="3950" dirty="0"/>
              <a:t>		</a:t>
            </a:r>
            <a:r>
              <a:rPr sz="3950" dirty="0"/>
              <a:t>Dedicated </a:t>
            </a:r>
            <a:r>
              <a:rPr lang="en-GB" sz="3950" dirty="0"/>
              <a:t>web-based</a:t>
            </a:r>
            <a:r>
              <a:rPr sz="3950" dirty="0"/>
              <a:t> platform</a:t>
            </a:r>
          </a:p>
        </p:txBody>
      </p:sp>
      <p:sp>
        <p:nvSpPr>
          <p:cNvPr id="177" name="Arrow"/>
          <p:cNvSpPr/>
          <p:nvPr/>
        </p:nvSpPr>
        <p:spPr>
          <a:xfrm>
            <a:off x="4840672" y="1479747"/>
            <a:ext cx="635001" cy="635001"/>
          </a:xfrm>
          <a:prstGeom prst="rightArrow">
            <a:avLst>
              <a:gd name="adj1" fmla="val 32000"/>
              <a:gd name="adj2" fmla="val 64000"/>
            </a:avLst>
          </a:prstGeom>
          <a:gradFill>
            <a:gsLst>
              <a:gs pos="0">
                <a:schemeClr val="accent1">
                  <a:hueOff val="-446844"/>
                  <a:satOff val="-6226"/>
                  <a:lumOff val="18873"/>
                  <a:alpha val="40000"/>
                </a:schemeClr>
              </a:gs>
              <a:gs pos="100000">
                <a:schemeClr val="accent1">
                  <a:hueOff val="-15665233"/>
                  <a:satOff val="-9367"/>
                  <a:lumOff val="13315"/>
                  <a:alpha val="40000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25400" tIns="25400" rIns="25400" bIns="25400" anchor="b">
            <a:normAutofit fontScale="25000" lnSpcReduction="20000"/>
          </a:bodyPr>
          <a:lstStyle/>
          <a:p>
            <a:pPr algn="ctr" defTabSz="1219169">
              <a:lnSpc>
                <a:spcPct val="90000"/>
              </a:lnSpc>
              <a:defRPr sz="11600" spc="-348">
                <a:gradFill flip="none" rotWithShape="1">
                  <a:gsLst>
                    <a:gs pos="0">
                      <a:srgbClr val="1E98FD"/>
                    </a:gs>
                    <a:gs pos="100000">
                      <a:srgbClr val="FF00F7"/>
                    </a:gs>
                  </a:gsLst>
                  <a:lin ang="3960000" scaled="0"/>
                </a:gradFill>
                <a:latin typeface="+mn-lt"/>
                <a:ea typeface="+mn-ea"/>
                <a:cs typeface="+mn-cs"/>
                <a:sym typeface="Graphik Semibold"/>
              </a:defRPr>
            </a:pPr>
            <a:endParaRPr sz="5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C8AE7D-995B-6156-A889-462477AA4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288" y="2176260"/>
            <a:ext cx="5932981" cy="313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5111D7-7A8D-B31D-E8F3-385CD9053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0969" y="5810250"/>
            <a:ext cx="3162300" cy="1047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B610EF-12F4-8DBC-1E9E-362F27C95E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244410" y="230454"/>
            <a:ext cx="2592186" cy="79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868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4263D-9F7D-8E0C-4117-93C2F5A34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ptos" panose="020B0004020202020204" pitchFamily="34" charset="0"/>
                <a:ea typeface="Calibri Light"/>
                <a:cs typeface="Calibri Light"/>
              </a:rPr>
              <a:t>Funded Lead Positions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65221-BAA0-FEF8-840F-D88C9A640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latin typeface="Aptos" panose="020B0004020202020204" pitchFamily="34" charset="0"/>
                <a:ea typeface="Calibri"/>
                <a:cs typeface="Calibri"/>
              </a:rPr>
              <a:t>Nephrology Leads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4CD802-0F4D-880D-508C-8CA0068A7C7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sz="1200" dirty="0">
                <a:latin typeface="Aptos"/>
              </a:rPr>
              <a:t>Fogarty, Damian - </a:t>
            </a:r>
            <a:r>
              <a:rPr lang="en-GB" sz="1200" dirty="0" err="1">
                <a:latin typeface="Aptos"/>
              </a:rPr>
              <a:t>Etriage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Woods, Jd – Consultant Nephrologist Rota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Courtney, Aisling – Transplantation QI* 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Borthwick, Emma – PSCG Nephrology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Hanko, Jennifer – Nephrology QI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Shields, Joanne - LCC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Finn, Mairead - PD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Aung, MyintZu – Resident Doctor Rota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McClure, Mark - Vasculitis</a:t>
            </a:r>
            <a:endParaRPr lang="en-US" sz="1200" dirty="0">
              <a:latin typeface="Aptos"/>
            </a:endParaRPr>
          </a:p>
          <a:p>
            <a:pPr marL="0" indent="0">
              <a:buNone/>
            </a:pPr>
            <a:endParaRPr lang="en-GB" sz="1400" dirty="0">
              <a:latin typeface="Apto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D041945-5EA0-E382-DA33-29EF28A635A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1200" dirty="0">
                <a:latin typeface="Aptos"/>
              </a:rPr>
              <a:t>McDaid, James – HTA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McGrogan, Damian – Theatre and Vascular Access</a:t>
            </a:r>
            <a:endParaRPr lang="en-US" sz="1200" dirty="0">
              <a:latin typeface="Aptos"/>
            </a:endParaRPr>
          </a:p>
          <a:p>
            <a:r>
              <a:rPr lang="en-GB" sz="1200" dirty="0">
                <a:latin typeface="Aptos"/>
              </a:rPr>
              <a:t>Brown, Tim – Nephron Sparing Surgery^ and Organ Utilisation Lead**</a:t>
            </a:r>
            <a:endParaRPr lang="en-US" sz="800" dirty="0">
              <a:latin typeface="Aptos"/>
            </a:endParaRPr>
          </a:p>
          <a:p>
            <a:r>
              <a:rPr lang="en-GB" sz="1200" dirty="0">
                <a:latin typeface="Aptos"/>
              </a:rPr>
              <a:t>Magowan, Hannah – PSCG Transplantation***</a:t>
            </a:r>
            <a:endParaRPr lang="en-US" sz="1200" dirty="0">
              <a:latin typeface="Aptos"/>
            </a:endParaRPr>
          </a:p>
          <a:p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BEB21C0-547C-728D-29E3-88C4081D42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latin typeface="Aptos" panose="020B0004020202020204" pitchFamily="34" charset="0"/>
              </a:rPr>
              <a:t>Surgical Leads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1AFE7F-0C49-70B8-C9C5-C6C928BAEB7E}"/>
              </a:ext>
            </a:extLst>
          </p:cNvPr>
          <p:cNvSpPr txBox="1"/>
          <p:nvPr/>
        </p:nvSpPr>
        <p:spPr>
          <a:xfrm>
            <a:off x="4962201" y="3931870"/>
            <a:ext cx="68278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ptos" panose="020B0004020202020204" pitchFamily="34" charset="0"/>
              </a:rPr>
              <a:t>* On employment break, EOI being released in October (post-Consultant appointment)</a:t>
            </a:r>
          </a:p>
          <a:p>
            <a:r>
              <a:rPr lang="en-GB" sz="1200" dirty="0">
                <a:latin typeface="Aptos" panose="020B0004020202020204" pitchFamily="34" charset="0"/>
              </a:rPr>
              <a:t>^ Auto-transplantation programme closed </a:t>
            </a:r>
          </a:p>
          <a:p>
            <a:r>
              <a:rPr lang="en-GB" sz="1200" dirty="0">
                <a:latin typeface="Aptos" panose="020B0004020202020204" pitchFamily="34" charset="0"/>
              </a:rPr>
              <a:t>** On employment break, EOI being released in October (post-Consultant appointment)</a:t>
            </a:r>
          </a:p>
          <a:p>
            <a:r>
              <a:rPr lang="en-GB" sz="1200" dirty="0">
                <a:latin typeface="Aptos" panose="020B0004020202020204" pitchFamily="34" charset="0"/>
              </a:rPr>
              <a:t>*** Recently left post in May 2026, EOI being released in October (post-Consultant appointment)</a:t>
            </a:r>
          </a:p>
          <a:p>
            <a:endParaRPr lang="en-GB" sz="1200" dirty="0">
              <a:latin typeface="Aptos" panose="020B00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51FEE1-576B-E2CC-FF1F-8421CD42BD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244410" y="47572"/>
            <a:ext cx="2592186" cy="7974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DF1E09-E4AB-F462-CA1D-BE4FAE8FA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675" y="5509867"/>
            <a:ext cx="31623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68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4F0B0-4079-8738-6504-095C7F59B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A1EC1-A2B6-EB1A-8236-7632E3D14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6" y="748155"/>
            <a:ext cx="10515600" cy="1325563"/>
          </a:xfrm>
        </p:spPr>
        <p:txBody>
          <a:bodyPr/>
          <a:lstStyle/>
          <a:p>
            <a:pPr algn="ctr"/>
            <a:r>
              <a:rPr lang="en-GB">
                <a:latin typeface="Aptos" panose="020B0004020202020204" pitchFamily="34" charset="0"/>
              </a:rPr>
              <a:t>Patient Safety &amp; Clinical 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8DE32-4F26-A3CE-8F17-025D2DBF3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314" y="1793966"/>
            <a:ext cx="10526486" cy="438299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Aptos"/>
              </a:rPr>
              <a:t>Datix/SAE/SAI/NHSBT incident reporting</a:t>
            </a:r>
            <a:endParaRPr lang="en-GB" dirty="0">
              <a:latin typeface="Aptos" panose="020B0004020202020204" pitchFamily="34" charset="0"/>
            </a:endParaRP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Under reporting previously highlighted in two previous HTA Audits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Now got routine reporting of all unplanned returns to theatre &lt;30 days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Action plans from any SAIs complete or in progress</a:t>
            </a:r>
          </a:p>
          <a:p>
            <a:pPr marL="1428750" lvl="2" indent="-514350">
              <a:buFont typeface="Wingdings" panose="020B0604020202020204" pitchFamily="34" charset="0"/>
              <a:buChar char="§"/>
            </a:pPr>
            <a:r>
              <a:rPr lang="en-GB" dirty="0">
                <a:latin typeface="Aptos"/>
              </a:rPr>
              <a:t>Shared learning letters</a:t>
            </a:r>
          </a:p>
          <a:p>
            <a:pPr marL="1428750" lvl="2" indent="-514350">
              <a:buFont typeface="Wingdings" panose="020B0604020202020204" pitchFamily="34" charset="0"/>
              <a:buChar char="§"/>
            </a:pPr>
            <a:r>
              <a:rPr lang="en-GB" dirty="0">
                <a:latin typeface="Aptos"/>
              </a:rPr>
              <a:t>Updated Recipient information (based on NHSBT POL 191/5)</a:t>
            </a:r>
          </a:p>
          <a:p>
            <a:pPr marL="514350" indent="-514350">
              <a:buFont typeface="Calibri Light" panose="020F0302020204030204"/>
              <a:buAutoNum type="arabicPeriod"/>
            </a:pPr>
            <a:r>
              <a:rPr lang="en-GB" dirty="0">
                <a:latin typeface="Aptos" panose="020B0004020202020204" pitchFamily="34" charset="0"/>
              </a:rPr>
              <a:t>Twice monthly recipient MDM and monthly live donor MDM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Now got referral template with SmartPhrase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Real time documentation on Epic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Unit policy that MDM decisions are final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Rotation of Chair if Chair is presenting a case for listing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683D55-BE7C-5415-C399-7FE3771CE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675" y="5750116"/>
            <a:ext cx="3162300" cy="1047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869072-1F92-F954-8414-D37923B3CB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244410" y="36810"/>
            <a:ext cx="2592186" cy="79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2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CB134-96DB-29AE-97B5-BE1D6DE6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278A3-F27F-90C3-B181-2B40187CE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086" y="748155"/>
            <a:ext cx="10515600" cy="1325563"/>
          </a:xfrm>
        </p:spPr>
        <p:txBody>
          <a:bodyPr/>
          <a:lstStyle/>
          <a:p>
            <a:pPr algn="ctr"/>
            <a:r>
              <a:rPr lang="en-GB">
                <a:latin typeface="Aptos" panose="020B0004020202020204" pitchFamily="34" charset="0"/>
              </a:rPr>
              <a:t>Patient Safety &amp; Clinical 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51394-75D1-D269-FE75-D1C6FB8D1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314" y="1793966"/>
            <a:ext cx="10526486" cy="4382997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rabicPeriod" startAt="3"/>
            </a:pPr>
            <a:r>
              <a:rPr lang="en-GB" dirty="0">
                <a:latin typeface="Aptos" panose="020B0004020202020204" pitchFamily="34" charset="0"/>
              </a:rPr>
              <a:t> </a:t>
            </a:r>
            <a:r>
              <a:rPr lang="en-GB" dirty="0"/>
              <a:t>Transplant follow up and Consultant Regional/Paediatric advice MDM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>
                <a:latin typeface="Aptos"/>
              </a:rPr>
              <a:t>Starting in October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3rd Thursday of month from November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GB" dirty="0">
                <a:latin typeface="Aptos" panose="020B0004020202020204" pitchFamily="34" charset="0"/>
              </a:rPr>
              <a:t>HLA Antibody Delisting MDM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>
                <a:latin typeface="Aptos" panose="020B0004020202020204" pitchFamily="34" charset="0"/>
              </a:rPr>
              <a:t>1st Monday of month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>
                <a:latin typeface="Aptos" panose="020B0004020202020204" pitchFamily="34" charset="0"/>
              </a:rPr>
              <a:t>H&amp;I Scientist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>
                <a:latin typeface="Aptos" panose="020B0004020202020204" pitchFamily="34" charset="0"/>
              </a:rPr>
              <a:t>Surgeon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GB" dirty="0">
                <a:latin typeface="Aptos" panose="020B0004020202020204" pitchFamily="34" charset="0"/>
              </a:rPr>
              <a:t>Nephrologist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GB" dirty="0">
                <a:latin typeface="Aptos" panose="020B0004020202020204" pitchFamily="34" charset="0"/>
              </a:rPr>
              <a:t>Monthly organ utilisation meetings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Terms of reference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Attendance records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Minutes (including activation date on deceased donor waiting list)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GB" dirty="0">
                <a:latin typeface="Aptos" panose="020B0004020202020204" pitchFamily="34" charset="0"/>
              </a:rPr>
              <a:t>Monthly Mortality and Morbidity Meetings (chaired by PSCG Leads)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Further monthly Specialty Mortality Review and Patient Safety Meeting for shared learning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Mortality pathway live on Epic for all Teams </a:t>
            </a:r>
          </a:p>
          <a:p>
            <a:pPr marL="971550" lvl="1" indent="-514350">
              <a:buAutoNum type="alphaLcParenR"/>
            </a:pPr>
            <a:r>
              <a:rPr lang="en-GB" dirty="0">
                <a:latin typeface="Aptos"/>
              </a:rPr>
              <a:t>Renal is NI pilot specialty for morbidity discussion on Epic with prompts</a:t>
            </a:r>
          </a:p>
          <a:p>
            <a:pPr marL="1428750" lvl="2" indent="-514350">
              <a:buFont typeface="Wingdings" panose="020F0302020204030204"/>
              <a:buChar char="§"/>
            </a:pPr>
            <a:r>
              <a:rPr lang="en-GB" dirty="0">
                <a:latin typeface="Aptos"/>
              </a:rPr>
              <a:t>Duty of candour</a:t>
            </a:r>
          </a:p>
          <a:p>
            <a:pPr marL="1428750" lvl="2" indent="-514350">
              <a:buFont typeface="Wingdings" panose="020F0302020204030204"/>
              <a:buChar char="§"/>
            </a:pPr>
            <a:r>
              <a:rPr lang="en-GB" dirty="0">
                <a:latin typeface="Aptos"/>
              </a:rPr>
              <a:t>Local incident reporting </a:t>
            </a:r>
          </a:p>
          <a:p>
            <a:pPr marL="1428750" lvl="2" indent="-514350">
              <a:buFont typeface="Wingdings" panose="020F0302020204030204"/>
              <a:buChar char="§"/>
            </a:pPr>
            <a:r>
              <a:rPr lang="en-GB" dirty="0">
                <a:latin typeface="Aptos"/>
              </a:rPr>
              <a:t>NHSBT incident reporting </a:t>
            </a:r>
          </a:p>
          <a:p>
            <a:pPr marL="1428750" lvl="2" indent="-514350">
              <a:buFont typeface="Wingdings" panose="020F0302020204030204"/>
              <a:buChar char="§"/>
            </a:pPr>
            <a:r>
              <a:rPr lang="en-GB" dirty="0">
                <a:latin typeface="Aptos"/>
              </a:rPr>
              <a:t>Shared learning across Renal</a:t>
            </a:r>
          </a:p>
          <a:p>
            <a:pPr marL="1428750" lvl="2" indent="-514350">
              <a:buFont typeface="Wingdings" panose="020F0302020204030204"/>
              <a:buChar char="§"/>
            </a:pPr>
            <a:r>
              <a:rPr lang="en-GB" dirty="0">
                <a:latin typeface="Aptos"/>
              </a:rPr>
              <a:t>Sharing learning with other teams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40D63A-915F-157E-24BA-9E38F2B97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675" y="5509867"/>
            <a:ext cx="3162300" cy="10477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79B236-2699-D1AD-AAA1-F0EEA2A425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244410" y="36810"/>
            <a:ext cx="2592186" cy="79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25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5F75-A060-350D-635B-E5A816B40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Nephrology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08530-9BFC-8825-AA3A-00EB553F3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latin typeface="Aptos" panose="020B0004020202020204" pitchFamily="34" charset="0"/>
              </a:rPr>
              <a:t>New Low Clearance Clinic Specialist Nurse</a:t>
            </a:r>
          </a:p>
          <a:p>
            <a:r>
              <a:rPr lang="en-GB" dirty="0">
                <a:latin typeface="Aptos" panose="020B0004020202020204" pitchFamily="34" charset="0"/>
              </a:rPr>
              <a:t>Hepatitis B Vaccination Programme</a:t>
            </a:r>
          </a:p>
          <a:p>
            <a:r>
              <a:rPr lang="en-GB" dirty="0">
                <a:latin typeface="Aptos" panose="020B0004020202020204" pitchFamily="34" charset="0"/>
              </a:rPr>
              <a:t>Complex General Nephrology MDM </a:t>
            </a:r>
          </a:p>
          <a:p>
            <a:r>
              <a:rPr lang="en-GB" dirty="0">
                <a:latin typeface="Aptos" panose="020B0004020202020204" pitchFamily="34" charset="0"/>
              </a:rPr>
              <a:t>Vasculitis MDM</a:t>
            </a:r>
          </a:p>
          <a:p>
            <a:r>
              <a:rPr lang="en-GB" dirty="0">
                <a:latin typeface="Aptos" panose="020B0004020202020204" pitchFamily="34" charset="0"/>
              </a:rPr>
              <a:t>Vascular Access MDT</a:t>
            </a:r>
          </a:p>
          <a:p>
            <a:r>
              <a:rPr lang="en-GB" dirty="0">
                <a:latin typeface="Aptos" panose="020B0004020202020204" pitchFamily="34" charset="0"/>
              </a:rPr>
              <a:t>Complex Vascular Access Procedures (e.g., </a:t>
            </a:r>
            <a:r>
              <a:rPr lang="en-GB">
                <a:latin typeface="Aptos" panose="020B0004020202020204" pitchFamily="34" charset="0"/>
              </a:rPr>
              <a:t>SuperHeRO</a:t>
            </a:r>
            <a:r>
              <a:rPr lang="en-GB" dirty="0">
                <a:latin typeface="Aptos" panose="020B0004020202020204" pitchFamily="34" charset="0"/>
              </a:rPr>
              <a:t> graft planned)</a:t>
            </a:r>
          </a:p>
          <a:p>
            <a:r>
              <a:rPr lang="en-GB" dirty="0">
                <a:latin typeface="Aptos" panose="020B0004020202020204" pitchFamily="34" charset="0"/>
              </a:rPr>
              <a:t>Increase in PD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Laparoscopic/Percutaneous insertions and extended length catheters for high BMI  </a:t>
            </a:r>
          </a:p>
          <a:p>
            <a:r>
              <a:rPr lang="en-GB" dirty="0">
                <a:latin typeface="Aptos" panose="020B0004020202020204" pitchFamily="34" charset="0"/>
              </a:rPr>
              <a:t>Nocturnal Dialysis</a:t>
            </a:r>
          </a:p>
          <a:p>
            <a:r>
              <a:rPr lang="en-GB" dirty="0">
                <a:latin typeface="Aptos" panose="020B0004020202020204" pitchFamily="34" charset="0"/>
              </a:rPr>
              <a:t>New drugs for IgA Nephropathy</a:t>
            </a:r>
          </a:p>
          <a:p>
            <a:r>
              <a:rPr lang="en-GB" dirty="0">
                <a:latin typeface="Aptos" panose="020B0004020202020204" pitchFamily="34" charset="0"/>
              </a:rPr>
              <a:t>Trials 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F4C477-ADA0-7B3E-DEB3-BC6F16121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244410" y="36810"/>
            <a:ext cx="2592186" cy="797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A1F58C-336F-436B-81C7-402557872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675" y="5793087"/>
            <a:ext cx="31623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73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8ABE2-AB19-114E-D92F-D1C211EDE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94AB2-D5F4-053D-FA99-8CD7E1DD5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Nephrology 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7DE61-2B66-EF99-74DD-80EEDD696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GB" sz="2400" dirty="0">
                <a:latin typeface="Aptos" panose="020B0004020202020204" pitchFamily="34" charset="0"/>
              </a:rPr>
              <a:t>IMPEDE-PKD</a:t>
            </a:r>
          </a:p>
          <a:p>
            <a:pPr lvl="1"/>
            <a:r>
              <a:rPr lang="en-GB" dirty="0">
                <a:latin typeface="Aptos"/>
              </a:rPr>
              <a:t>Repurposing metformin to slow cyst growth in PKD</a:t>
            </a:r>
            <a:endParaRPr lang="en-GB" dirty="0">
              <a:latin typeface="Aptos" panose="020B0004020202020204" pitchFamily="34" charset="0"/>
            </a:endParaRPr>
          </a:p>
          <a:p>
            <a:r>
              <a:rPr lang="en-GB" sz="2400" dirty="0">
                <a:latin typeface="Aptos"/>
              </a:rPr>
              <a:t>Currently recruiting for EASi KIDNEY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Aldosterone synthase inhibitor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Have already recruited above our target number</a:t>
            </a:r>
          </a:p>
          <a:p>
            <a:r>
              <a:rPr lang="en-GB" sz="2400" dirty="0">
                <a:latin typeface="Aptos"/>
              </a:rPr>
              <a:t>Trials that will run or could run via iREACH: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TRAP (targeted removal of aberrant protein) to selectively remove abnormal IgA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A new potential therapy for chronic AMR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A trial of a small molecule which may correct protein folding in PKD1 variants</a:t>
            </a:r>
          </a:p>
          <a:p>
            <a:r>
              <a:rPr lang="en-GB" sz="2400" dirty="0">
                <a:latin typeface="Aptos" panose="020B0004020202020204" pitchFamily="34" charset="0"/>
              </a:rPr>
              <a:t>Ongoing recruitment to rare disease registries e.g. UKIVAS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655592-32D0-F595-AD2B-1E5E617A2E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244410" y="36810"/>
            <a:ext cx="2592186" cy="797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962803-83C9-4728-1CE7-835315F92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675" y="5793087"/>
            <a:ext cx="31623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54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AE2FF-F8B9-96BA-4FD3-460B932A3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Transplant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2E530-5B1E-0087-A0F8-4B84E6723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NHSBT records activity by </a:t>
            </a:r>
            <a:r>
              <a:rPr lang="en-GB" sz="2000" u="sng" dirty="0">
                <a:latin typeface="Aptos" panose="020B0004020202020204" pitchFamily="34" charset="0"/>
              </a:rPr>
              <a:t>FINANCIAL/TAX</a:t>
            </a:r>
            <a:r>
              <a:rPr lang="en-GB" sz="2000" dirty="0">
                <a:latin typeface="Aptos" panose="020B0004020202020204" pitchFamily="34" charset="0"/>
              </a:rPr>
              <a:t> year (April 1 – March 31)</a:t>
            </a:r>
          </a:p>
          <a:p>
            <a:r>
              <a:rPr lang="en-US" sz="2000" dirty="0">
                <a:latin typeface="Aptos" panose="020B0004020202020204" pitchFamily="34" charset="0"/>
              </a:rPr>
              <a:t>A report is produced every year and published in September</a:t>
            </a:r>
          </a:p>
          <a:p>
            <a:pPr lvl="1"/>
            <a:r>
              <a:rPr lang="en-US" sz="2000" dirty="0">
                <a:latin typeface="Aptos" panose="020B0004020202020204" pitchFamily="34" charset="0"/>
              </a:rPr>
              <a:t>Waiting list size</a:t>
            </a:r>
          </a:p>
          <a:p>
            <a:pPr lvl="1"/>
            <a:r>
              <a:rPr lang="en-US" sz="2000" dirty="0">
                <a:latin typeface="Aptos" panose="020B0004020202020204" pitchFamily="34" charset="0"/>
              </a:rPr>
              <a:t>Transplant numbers</a:t>
            </a:r>
          </a:p>
          <a:p>
            <a:pPr lvl="1"/>
            <a:r>
              <a:rPr lang="en-US" sz="2000" dirty="0">
                <a:latin typeface="Aptos" panose="020B0004020202020204" pitchFamily="34" charset="0"/>
              </a:rPr>
              <a:t>Response to offers</a:t>
            </a:r>
          </a:p>
          <a:p>
            <a:pPr lvl="1"/>
            <a:r>
              <a:rPr lang="en-US" sz="2000" dirty="0">
                <a:latin typeface="Aptos" panose="020B0004020202020204" pitchFamily="34" charset="0"/>
              </a:rPr>
              <a:t>Outcomes etc. </a:t>
            </a:r>
          </a:p>
          <a:p>
            <a:r>
              <a:rPr lang="en-US" sz="2000" dirty="0">
                <a:latin typeface="Aptos" panose="020B0004020202020204" pitchFamily="34" charset="0"/>
              </a:rPr>
              <a:t>Allows for comparison with previous years and other </a:t>
            </a:r>
            <a:r>
              <a:rPr lang="en-US" sz="2000" dirty="0" err="1">
                <a:latin typeface="Aptos" panose="020B0004020202020204" pitchFamily="34" charset="0"/>
              </a:rPr>
              <a:t>centres</a:t>
            </a:r>
            <a:endParaRPr lang="en-US" sz="2000" dirty="0">
              <a:latin typeface="Aptos" panose="020B0004020202020204" pitchFamily="34" charset="0"/>
            </a:endParaRPr>
          </a:p>
          <a:p>
            <a:r>
              <a:rPr lang="en-US" sz="2000" dirty="0">
                <a:latin typeface="Aptos" panose="020B0004020202020204" pitchFamily="34" charset="0"/>
              </a:rPr>
              <a:t>Full report and previous reports are freely available!</a:t>
            </a:r>
          </a:p>
          <a:p>
            <a:r>
              <a:rPr lang="en-US" sz="2000" dirty="0">
                <a:latin typeface="Aptos" panose="020B0004020202020204" pitchFamily="34" charset="0"/>
              </a:rPr>
              <a:t>Please refer to the reports and speak to us before contacting the Chief Executive for data</a:t>
            </a:r>
          </a:p>
          <a:p>
            <a:pPr lvl="1"/>
            <a:r>
              <a:rPr lang="en-GB" sz="2000" dirty="0">
                <a:latin typeface="Aptos" panose="020B0004020202020204" pitchFamily="34" charset="0"/>
                <a:hlinkClick r:id="rId3"/>
              </a:rPr>
              <a:t>https://www.odt.nhs.uk/statistics-and-reports/organ-specific-reports/</a:t>
            </a:r>
            <a:endParaRPr lang="en-GB" sz="2000" dirty="0">
              <a:latin typeface="Aptos" panose="020B0004020202020204" pitchFamily="34" charset="0"/>
            </a:endParaRPr>
          </a:p>
          <a:p>
            <a:r>
              <a:rPr lang="en-US" sz="2000" dirty="0">
                <a:solidFill>
                  <a:srgbClr val="FF0000"/>
                </a:solidFill>
                <a:latin typeface="Aptos" panose="020B0004020202020204" pitchFamily="34" charset="0"/>
              </a:rPr>
              <a:t>A key piece of data requires attention from Renal stakeholder groups</a:t>
            </a:r>
            <a:r>
              <a:rPr lang="en-US" sz="2000" dirty="0">
                <a:latin typeface="Aptos" panose="020B0004020202020204" pitchFamily="34" charset="0"/>
              </a:rPr>
              <a:t>  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Consent rates for organ donation were </a:t>
            </a:r>
            <a:r>
              <a:rPr lang="en-GB" sz="2000" dirty="0">
                <a:solidFill>
                  <a:srgbClr val="FF0000"/>
                </a:solidFill>
                <a:latin typeface="Aptos" panose="020B0004020202020204" pitchFamily="34" charset="0"/>
              </a:rPr>
              <a:t>69% in 2020/21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Now consent rates only </a:t>
            </a:r>
            <a:r>
              <a:rPr lang="en-GB" sz="2000" dirty="0">
                <a:solidFill>
                  <a:srgbClr val="FF0000"/>
                </a:solidFill>
                <a:latin typeface="Aptos" panose="020B0004020202020204" pitchFamily="34" charset="0"/>
              </a:rPr>
              <a:t>57% in 2025/26</a:t>
            </a:r>
          </a:p>
          <a:p>
            <a:pPr marL="457223" lvl="1" indent="0">
              <a:buNone/>
            </a:pPr>
            <a:endParaRPr lang="en-GB" sz="2000" dirty="0">
              <a:solidFill>
                <a:srgbClr val="FF0000"/>
              </a:solidFill>
            </a:endParaRPr>
          </a:p>
          <a:p>
            <a:pPr lvl="1"/>
            <a:endParaRPr lang="en-GB" sz="2000" dirty="0"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FD2667-459E-9421-B754-718941764E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244410" y="36810"/>
            <a:ext cx="2592186" cy="797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056E63-2FBD-CB98-ECDC-03B371FD2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9675" y="5793088"/>
            <a:ext cx="31623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74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9DE17B-2EB3-A232-B901-60E4514D8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BB9F0C-5E92-8855-4A01-86D4EDA9E4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0C5CCB-6F0D-CD51-D380-1FBA190B4BF5}"/>
              </a:ext>
            </a:extLst>
          </p:cNvPr>
          <p:cNvSpPr txBox="1"/>
          <p:nvPr/>
        </p:nvSpPr>
        <p:spPr>
          <a:xfrm>
            <a:off x="2419519" y="5632070"/>
            <a:ext cx="7509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90 patients in  2024/2025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(Number fluctuates with suspensions e.g., illness, holidays etc)</a:t>
            </a:r>
          </a:p>
        </p:txBody>
      </p:sp>
    </p:spTree>
    <p:extLst>
      <p:ext uri="{BB962C8B-B14F-4D97-AF65-F5344CB8AC3E}">
        <p14:creationId xmlns:p14="http://schemas.microsoft.com/office/powerpoint/2010/main" val="29193182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5FFD53-B29B-1B80-61B1-A8D47361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9BA397-7852-655A-3438-E1173C713D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DB2F32-76B7-0320-A60D-A0385C3BF5D3}"/>
              </a:ext>
            </a:extLst>
          </p:cNvPr>
          <p:cNvSpPr txBox="1"/>
          <p:nvPr/>
        </p:nvSpPr>
        <p:spPr>
          <a:xfrm>
            <a:off x="3981282" y="5680609"/>
            <a:ext cx="492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Reflects excellent practice in referring centres </a:t>
            </a:r>
          </a:p>
        </p:txBody>
      </p:sp>
    </p:spTree>
    <p:extLst>
      <p:ext uri="{BB962C8B-B14F-4D97-AF65-F5344CB8AC3E}">
        <p14:creationId xmlns:p14="http://schemas.microsoft.com/office/powerpoint/2010/main" val="146529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DDD5A6-8E0F-F732-0B4F-BA43FC5D6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2CDBD1-778F-DD86-747B-3054FBD7F4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A05A21-B5A4-2F9D-B01E-F3F9B8B97368}"/>
              </a:ext>
            </a:extLst>
          </p:cNvPr>
          <p:cNvSpPr txBox="1"/>
          <p:nvPr/>
        </p:nvSpPr>
        <p:spPr>
          <a:xfrm>
            <a:off x="2365475" y="5680609"/>
            <a:ext cx="777407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Belfast is Centre A – Least offers and lowest decline rate</a:t>
            </a:r>
          </a:p>
        </p:txBody>
      </p:sp>
    </p:spTree>
    <p:extLst>
      <p:ext uri="{BB962C8B-B14F-4D97-AF65-F5344CB8AC3E}">
        <p14:creationId xmlns:p14="http://schemas.microsoft.com/office/powerpoint/2010/main" val="2784267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B8BD80-978D-B2CD-F49D-A3D6EC351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8266E7-5AF0-DDE2-F4E1-32582B4A16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01987-96ED-6A9E-1D8B-71767D6670D5}"/>
              </a:ext>
            </a:extLst>
          </p:cNvPr>
          <p:cNvSpPr txBox="1"/>
          <p:nvPr/>
        </p:nvSpPr>
        <p:spPr>
          <a:xfrm>
            <a:off x="2227764" y="5680609"/>
            <a:ext cx="777407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Belfast is Centre A – Least offers and joint lowest decline rate</a:t>
            </a:r>
          </a:p>
        </p:txBody>
      </p:sp>
    </p:spTree>
    <p:extLst>
      <p:ext uri="{BB962C8B-B14F-4D97-AF65-F5344CB8AC3E}">
        <p14:creationId xmlns:p14="http://schemas.microsoft.com/office/powerpoint/2010/main" val="2460400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E106C3-4262-9C81-5F41-0B59B79CA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886675-407F-E669-A43E-2B199D30A5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DB7F0B-41FB-8CDB-B1E5-C520B032E30B}"/>
              </a:ext>
            </a:extLst>
          </p:cNvPr>
          <p:cNvSpPr txBox="1"/>
          <p:nvPr/>
        </p:nvSpPr>
        <p:spPr>
          <a:xfrm>
            <a:off x="4274294" y="5672530"/>
            <a:ext cx="40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90 transplants in 2024/2025</a:t>
            </a:r>
          </a:p>
        </p:txBody>
      </p:sp>
    </p:spTree>
    <p:extLst>
      <p:ext uri="{BB962C8B-B14F-4D97-AF65-F5344CB8AC3E}">
        <p14:creationId xmlns:p14="http://schemas.microsoft.com/office/powerpoint/2010/main" val="6422451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E562F8-B93B-9384-6401-4659EA49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E78C67-0F8C-DE80-6C1F-9EA93759C8C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E132EA-677B-C9EA-F270-1327D0B5CB19}"/>
              </a:ext>
            </a:extLst>
          </p:cNvPr>
          <p:cNvSpPr txBox="1"/>
          <p:nvPr/>
        </p:nvSpPr>
        <p:spPr>
          <a:xfrm>
            <a:off x="2336800" y="57150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GB" dirty="0">
                <a:solidFill>
                  <a:srgbClr val="FF0000"/>
                </a:solidFill>
                <a:latin typeface="Aptos" panose="020B0004020202020204"/>
              </a:rPr>
              <a:t>Belfast has highest proportion of living donor kidney transplant in UK</a:t>
            </a:r>
          </a:p>
        </p:txBody>
      </p:sp>
    </p:spTree>
    <p:extLst>
      <p:ext uri="{BB962C8B-B14F-4D97-AF65-F5344CB8AC3E}">
        <p14:creationId xmlns:p14="http://schemas.microsoft.com/office/powerpoint/2010/main" val="581284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199DA-5AED-DB86-7B6E-37C821F5A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F5EBF0-1D75-A220-1C58-47602DABB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530" y="1208500"/>
            <a:ext cx="4432949" cy="4680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C780C81-310F-0233-0A8B-0E4C59DBE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ptos" panose="020B0004020202020204" pitchFamily="34" charset="0"/>
              </a:rPr>
              <a:t>Outcomes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510ECA-8A5B-D162-5E53-591D57F89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148" y="1388500"/>
            <a:ext cx="4587325" cy="432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60F548-6D37-4B29-A3B7-F188672D6A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9675" y="5780452"/>
            <a:ext cx="3162300" cy="1047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442627-3804-D679-3CB2-67F5B0502CB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123110" y="230454"/>
            <a:ext cx="2592186" cy="7974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F7D43E-3FC3-9B98-9F05-F26192BA302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24674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F1FAB7-6B04-0CA6-2E61-AC2FB3C14E60}"/>
              </a:ext>
            </a:extLst>
          </p:cNvPr>
          <p:cNvSpPr txBox="1"/>
          <p:nvPr/>
        </p:nvSpPr>
        <p:spPr>
          <a:xfrm>
            <a:off x="1214521" y="5708500"/>
            <a:ext cx="7980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6"/>
            <a:r>
              <a:rPr lang="en-GB" dirty="0">
                <a:solidFill>
                  <a:srgbClr val="FF0000"/>
                </a:solidFill>
                <a:latin typeface="Aptos" panose="020B0004020202020204"/>
              </a:rPr>
              <a:t>NI has highest number of living donor kidney transplant per population in UK</a:t>
            </a:r>
          </a:p>
        </p:txBody>
      </p:sp>
    </p:spTree>
    <p:extLst>
      <p:ext uri="{BB962C8B-B14F-4D97-AF65-F5344CB8AC3E}">
        <p14:creationId xmlns:p14="http://schemas.microsoft.com/office/powerpoint/2010/main" val="12485941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ED637C-F5B8-6525-A1E6-8DDE2496B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100" y="1042654"/>
            <a:ext cx="7163800" cy="47726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6B9A2F-3E37-8EFA-BC7D-14DA08A10366}"/>
              </a:ext>
            </a:extLst>
          </p:cNvPr>
          <p:cNvSpPr txBox="1"/>
          <p:nvPr/>
        </p:nvSpPr>
        <p:spPr>
          <a:xfrm>
            <a:off x="3952969" y="5883687"/>
            <a:ext cx="40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Republic of Ireland</a:t>
            </a:r>
          </a:p>
        </p:txBody>
      </p:sp>
    </p:spTree>
    <p:extLst>
      <p:ext uri="{BB962C8B-B14F-4D97-AF65-F5344CB8AC3E}">
        <p14:creationId xmlns:p14="http://schemas.microsoft.com/office/powerpoint/2010/main" val="2651557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199DA-5AED-DB86-7B6E-37C821F5A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780C81-310F-0233-0A8B-0E4C59DBE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ptos" panose="020B0004020202020204" pitchFamily="34" charset="0"/>
              </a:rPr>
              <a:t>Outcomes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60F548-6D37-4B29-A3B7-F188672D6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9675" y="5780452"/>
            <a:ext cx="3162300" cy="1047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442627-3804-D679-3CB2-67F5B0502C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123109" y="230454"/>
            <a:ext cx="2592186" cy="7974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17FCE5-8789-3088-137B-DA70B1A9F72D}"/>
              </a:ext>
            </a:extLst>
          </p:cNvPr>
          <p:cNvSpPr txBox="1"/>
          <p:nvPr/>
        </p:nvSpPr>
        <p:spPr>
          <a:xfrm>
            <a:off x="3222422" y="5934995"/>
            <a:ext cx="5538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Includes n=1 simultaneous kidney-pancreas transplant</a:t>
            </a:r>
          </a:p>
          <a:p>
            <a:pPr algn="ctr"/>
            <a:r>
              <a:rPr lang="en-GB" sz="1200" dirty="0"/>
              <a:t>Two earliest graft </a:t>
            </a:r>
            <a:r>
              <a:rPr lang="en-GB" sz="1200"/>
              <a:t>losses were fast </a:t>
            </a:r>
            <a:r>
              <a:rPr lang="en-GB" sz="1200" dirty="0"/>
              <a:t>track kidney offers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69689F-1946-23F7-09A7-81AC53B64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843" y="1388500"/>
            <a:ext cx="4263158" cy="432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F3BA51-36A9-F704-08E5-68A5216D01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0851" y="1388500"/>
            <a:ext cx="4163437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28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28208-8223-17C5-929C-5FA12C9CE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C0B3F4-BC30-53D6-5C9C-487CD849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ptos" panose="020B0004020202020204" pitchFamily="34" charset="0"/>
              </a:rPr>
              <a:t>Cold ischaemic time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BE2E66-A870-DADE-B01E-88F9E5F76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675" y="5780452"/>
            <a:ext cx="3162300" cy="1047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2F03FC-FDD1-6378-7D8D-5BEFD14856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123109" y="230454"/>
            <a:ext cx="2592186" cy="7974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7AECAA-2E16-2BD7-2D83-8231C3EF6D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307"/>
          <a:stretch>
            <a:fillRect/>
          </a:stretch>
        </p:blipFill>
        <p:spPr>
          <a:xfrm>
            <a:off x="626445" y="1645450"/>
            <a:ext cx="4448796" cy="3241356"/>
          </a:xfrm>
          <a:prstGeom prst="rect">
            <a:avLst/>
          </a:prstGeom>
        </p:spPr>
      </p:pic>
      <p:pic>
        <p:nvPicPr>
          <p:cNvPr id="11" name="Picture 1">
            <a:extLst>
              <a:ext uri="{FF2B5EF4-FFF2-40B4-BE49-F238E27FC236}">
                <a16:creationId xmlns:a16="http://schemas.microsoft.com/office/drawing/2014/main" id="{60B780A4-21A8-C16B-D055-707F844F0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671" y="1499971"/>
            <a:ext cx="4753180" cy="293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23AC8B-7157-637A-A6CB-890731217CD5}"/>
              </a:ext>
            </a:extLst>
          </p:cNvPr>
          <p:cNvSpPr txBox="1"/>
          <p:nvPr/>
        </p:nvSpPr>
        <p:spPr>
          <a:xfrm>
            <a:off x="838200" y="4901557"/>
            <a:ext cx="4988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Seminal Paper by Summers </a:t>
            </a:r>
            <a:r>
              <a:rPr lang="en-GB" i="1" dirty="0"/>
              <a:t>et al</a:t>
            </a:r>
            <a:r>
              <a:rPr lang="en-GB" dirty="0"/>
              <a:t>., Lancet 2013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5DF6A7-1997-163D-8984-2C74FB73EE09}"/>
              </a:ext>
            </a:extLst>
          </p:cNvPr>
          <p:cNvSpPr txBox="1"/>
          <p:nvPr/>
        </p:nvSpPr>
        <p:spPr>
          <a:xfrm>
            <a:off x="6780063" y="4438782"/>
            <a:ext cx="4086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Belfast Data 2021-2025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E6358F-8D5F-5FC9-4DCC-F14F03994ACC}"/>
              </a:ext>
            </a:extLst>
          </p:cNvPr>
          <p:cNvSpPr txBox="1"/>
          <p:nvPr/>
        </p:nvSpPr>
        <p:spPr>
          <a:xfrm>
            <a:off x="568465" y="521255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Cold ischaemic time (CIT) is important for DCD kidneys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0ACB0B-D9A6-0D36-3C54-4DABE124F3F1}"/>
              </a:ext>
            </a:extLst>
          </p:cNvPr>
          <p:cNvSpPr txBox="1"/>
          <p:nvPr/>
        </p:nvSpPr>
        <p:spPr>
          <a:xfrm>
            <a:off x="6096000" y="4855391"/>
            <a:ext cx="558350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Calibri" panose="020F0502020204030204"/>
                <a:cs typeface="Calibri" panose="020F0502020204030204"/>
              </a:rPr>
              <a:t>94% of DCD kidneys with extended CIT were fast tracks (FT)</a:t>
            </a:r>
            <a:endParaRPr lang="en-GB" sz="1400" dirty="0">
              <a:solidFill>
                <a:prstClr val="black"/>
              </a:solidFill>
              <a:latin typeface="Aptos"/>
              <a:ea typeface="Calibri" panose="020F0502020204030204"/>
              <a:cs typeface="Calibri" panose="020F0502020204030204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Calibri" panose="020F0502020204030204"/>
                <a:cs typeface="Calibri" panose="020F0502020204030204"/>
              </a:rPr>
              <a:t>14/37 (38%) pre-emptive 1st-time recipients with FT had graft loss &lt; 1 year (n=2) or GFR &lt;25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98259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92E7B7-FB85-1F97-8C7D-7FD53C729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latin typeface="Aptos" panose="020B0004020202020204" pitchFamily="34" charset="0"/>
              </a:rPr>
              <a:t>Organ offers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2E3290-6324-A9BC-FAAC-DC3B66885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374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Aptos" panose="020B0004020202020204" pitchFamily="34" charset="0"/>
              </a:rPr>
              <a:t>A new approach to fast tracks piloted from September 2026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Aim to minimise cold ischaemic times</a:t>
            </a:r>
          </a:p>
          <a:p>
            <a:r>
              <a:rPr lang="en-GB" dirty="0">
                <a:latin typeface="Aptos" panose="020B0004020202020204" pitchFamily="34" charset="0"/>
              </a:rPr>
              <a:t>To make a shared decision with your Surgeon the following information about the donor should be discussed with you: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Age range (by decade)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Gender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Cause of death (such as trauma or stroke)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The type of donor (donation after brain death or donation after circulatory death)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Whether the cold ischemia time (time out of the body) will be long (&gt;18 hours) 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Whether the donor poses a greater risk of transmission of infection or cancer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Whether the donor organ has a particular risk of failing or having poor function 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If the kidney is damaged or has been declined by all other UK transplant centres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3D521E-FED2-0C04-A555-1A20B1BEE2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-19766" y="78054"/>
            <a:ext cx="2592186" cy="7974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C28956-369F-97B5-F752-8B7461364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676" y="5809397"/>
            <a:ext cx="3164098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709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7237B-7BEC-2936-2864-233BC110D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884A50-524C-5989-6822-D87634060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ptos" panose="020B0004020202020204" pitchFamily="34" charset="0"/>
              </a:rPr>
              <a:t>Live Donor Kidney Transplant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E83167-2C56-1045-E412-776E05C4E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675" y="5780452"/>
            <a:ext cx="3162300" cy="1047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94C33C-FAEA-2F3F-7B38-8E35068189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27860" y="220929"/>
            <a:ext cx="2592186" cy="797452"/>
          </a:xfrm>
          <a:prstGeom prst="rect">
            <a:avLst/>
          </a:prstGeom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113F3BA-A3C9-486F-52E7-998B3D7E96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78"/>
          <a:stretch>
            <a:fillRect/>
          </a:stretch>
        </p:blipFill>
        <p:spPr bwMode="auto">
          <a:xfrm>
            <a:off x="397626" y="1479490"/>
            <a:ext cx="4304300" cy="346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E8AEF77-EE7D-794D-1B3E-20095C687F63}"/>
              </a:ext>
            </a:extLst>
          </p:cNvPr>
          <p:cNvSpPr txBox="1">
            <a:spLocks/>
          </p:cNvSpPr>
          <p:nvPr/>
        </p:nvSpPr>
        <p:spPr>
          <a:xfrm>
            <a:off x="5020293" y="1681886"/>
            <a:ext cx="7101577" cy="43696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11" indent="-228611" defTabSz="914446"/>
            <a:r>
              <a:rPr lang="en-GB" sz="2000" dirty="0">
                <a:solidFill>
                  <a:prstClr val="black"/>
                </a:solidFill>
                <a:latin typeface="Aptos"/>
              </a:rPr>
              <a:t>Reviewed UK outcome data</a:t>
            </a:r>
          </a:p>
          <a:p>
            <a:pPr marL="228611" indent="-228611" defTabSz="914446"/>
            <a:r>
              <a:rPr lang="en-GB" sz="2000" dirty="0">
                <a:solidFill>
                  <a:prstClr val="black"/>
                </a:solidFill>
                <a:latin typeface="Aptos"/>
              </a:rPr>
              <a:t>Transplant Team Discussions during August</a:t>
            </a:r>
          </a:p>
          <a:p>
            <a:pPr marL="685834" lvl="1" indent="-228611" defTabSz="914446"/>
            <a:r>
              <a:rPr lang="en-GB" sz="1600" dirty="0">
                <a:solidFill>
                  <a:prstClr val="black"/>
                </a:solidFill>
                <a:latin typeface="Aptos"/>
              </a:rPr>
              <a:t>Full MDT involvement</a:t>
            </a:r>
          </a:p>
          <a:p>
            <a:pPr marL="685834" lvl="1" indent="-228611" defTabSz="914446"/>
            <a:r>
              <a:rPr lang="en-GB" sz="1600" dirty="0">
                <a:solidFill>
                  <a:prstClr val="black"/>
                </a:solidFill>
                <a:latin typeface="Aptos"/>
              </a:rPr>
              <a:t>Strategy and plan for kidney sharing scheme</a:t>
            </a:r>
          </a:p>
          <a:p>
            <a:pPr marL="685834" lvl="1" indent="-228611" defTabSz="914446"/>
            <a:r>
              <a:rPr lang="en-GB" sz="1600" dirty="0">
                <a:solidFill>
                  <a:prstClr val="black"/>
                </a:solidFill>
                <a:latin typeface="Aptos"/>
              </a:rPr>
              <a:t>Established protocol for </a:t>
            </a:r>
            <a:r>
              <a:rPr lang="en-GB" sz="1600" dirty="0" err="1">
                <a:solidFill>
                  <a:prstClr val="black"/>
                </a:solidFill>
                <a:latin typeface="Aptos"/>
              </a:rPr>
              <a:t>ABOi</a:t>
            </a:r>
            <a:r>
              <a:rPr lang="en-GB" sz="1600" dirty="0">
                <a:solidFill>
                  <a:prstClr val="black"/>
                </a:solidFill>
                <a:latin typeface="Aptos"/>
              </a:rPr>
              <a:t> kidney transplants </a:t>
            </a:r>
            <a:endParaRPr lang="en-GB" sz="2100" dirty="0">
              <a:solidFill>
                <a:prstClr val="black"/>
              </a:solidFill>
              <a:latin typeface="Aptos"/>
            </a:endParaRPr>
          </a:p>
          <a:p>
            <a:pPr marL="228611" indent="-228611" defTabSz="914446"/>
            <a:r>
              <a:rPr lang="en-GB" sz="2000" dirty="0">
                <a:solidFill>
                  <a:prstClr val="black"/>
                </a:solidFill>
                <a:latin typeface="Aptos"/>
              </a:rPr>
              <a:t>Further Consultant involvement in programme</a:t>
            </a:r>
          </a:p>
          <a:p>
            <a:pPr marL="685834" lvl="1" indent="-228611" defTabSz="914446"/>
            <a:r>
              <a:rPr lang="en-GB" sz="1600" dirty="0">
                <a:solidFill>
                  <a:prstClr val="black"/>
                </a:solidFill>
                <a:latin typeface="Aptos"/>
              </a:rPr>
              <a:t>Consultant Nephrologists (3 in total)</a:t>
            </a:r>
          </a:p>
          <a:p>
            <a:pPr marL="685834" lvl="1" indent="-228611" defTabSz="914446"/>
            <a:r>
              <a:rPr lang="en-GB" sz="1600" dirty="0">
                <a:solidFill>
                  <a:prstClr val="black"/>
                </a:solidFill>
                <a:latin typeface="Aptos"/>
              </a:rPr>
              <a:t>H&amp;I Scientist</a:t>
            </a:r>
          </a:p>
          <a:p>
            <a:pPr marL="228611" indent="-228611" defTabSz="914446"/>
            <a:r>
              <a:rPr lang="en-GB" sz="2000" dirty="0">
                <a:solidFill>
                  <a:prstClr val="black"/>
                </a:solidFill>
                <a:latin typeface="Aptos"/>
              </a:rPr>
              <a:t>Surgical changes</a:t>
            </a:r>
          </a:p>
          <a:p>
            <a:pPr marL="685834" lvl="1" indent="-228611" defTabSz="914446"/>
            <a:r>
              <a:rPr lang="en-GB" sz="1600" dirty="0">
                <a:solidFill>
                  <a:prstClr val="black"/>
                </a:solidFill>
                <a:latin typeface="Aptos"/>
              </a:rPr>
              <a:t>Newly refurbished theatre</a:t>
            </a:r>
          </a:p>
          <a:p>
            <a:pPr marL="685834" lvl="1" indent="-228611" defTabSz="914446"/>
            <a:r>
              <a:rPr lang="en-GB" sz="1600" dirty="0">
                <a:solidFill>
                  <a:prstClr val="black"/>
                </a:solidFill>
                <a:latin typeface="Aptos"/>
              </a:rPr>
              <a:t>Reducing Cold </a:t>
            </a:r>
            <a:r>
              <a:rPr lang="en-GB" sz="1600">
                <a:solidFill>
                  <a:prstClr val="black"/>
                </a:solidFill>
                <a:latin typeface="Aptos"/>
              </a:rPr>
              <a:t>Ischaemic Time (CIT) </a:t>
            </a:r>
            <a:r>
              <a:rPr lang="en-GB" sz="1600" dirty="0">
                <a:solidFill>
                  <a:prstClr val="black"/>
                </a:solidFill>
                <a:latin typeface="Aptos"/>
              </a:rPr>
              <a:t>by increasing efficiency</a:t>
            </a:r>
          </a:p>
          <a:p>
            <a:pPr marL="685834" lvl="1" indent="-228611" defTabSz="914446"/>
            <a:r>
              <a:rPr lang="en-GB" sz="1600" dirty="0">
                <a:solidFill>
                  <a:prstClr val="black"/>
                </a:solidFill>
                <a:latin typeface="Aptos"/>
              </a:rPr>
              <a:t>Performed first two &lt;3.5 hour CIT transplant since Epic Go Live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F50042-44B9-8F9E-F9A2-E06A434A0A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3740" y="4989176"/>
            <a:ext cx="3060000" cy="158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03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9B494-145E-AF00-5481-676538081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6D308-D40D-8158-CDB8-F2648868B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Aptos" panose="020B0004020202020204" pitchFamily="34" charset="0"/>
              </a:rPr>
              <a:t>Collaborations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59963-DCE4-E0E9-0989-C1AB3BB90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043" y="1620451"/>
            <a:ext cx="5212386" cy="436969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GB" sz="2000" dirty="0">
                <a:latin typeface="Aptos"/>
              </a:rPr>
              <a:t>Collaboration with Guys for </a:t>
            </a:r>
            <a:r>
              <a:rPr lang="en-GB" sz="2000" dirty="0" err="1">
                <a:latin typeface="Aptos"/>
              </a:rPr>
              <a:t>ABOi</a:t>
            </a:r>
            <a:r>
              <a:rPr lang="en-GB" sz="2000" dirty="0">
                <a:latin typeface="Aptos"/>
              </a:rPr>
              <a:t> transplant protocol</a:t>
            </a:r>
          </a:p>
          <a:p>
            <a:pPr lvl="1"/>
            <a:r>
              <a:rPr lang="en-GB" sz="2100" dirty="0">
                <a:latin typeface="Aptos"/>
              </a:rPr>
              <a:t>Dr McClure (Belfast)</a:t>
            </a:r>
          </a:p>
          <a:p>
            <a:pPr lvl="1"/>
            <a:r>
              <a:rPr lang="en-GB" sz="2100" dirty="0">
                <a:latin typeface="Aptos"/>
              </a:rPr>
              <a:t>Dr Game (Guys)</a:t>
            </a:r>
          </a:p>
          <a:p>
            <a:r>
              <a:rPr lang="en-GB" sz="2000" dirty="0">
                <a:latin typeface="Aptos"/>
              </a:rPr>
              <a:t>Scottish Renal Collaborative</a:t>
            </a:r>
            <a:endParaRPr lang="en-GB" dirty="0">
              <a:latin typeface="Aptos"/>
            </a:endParaRPr>
          </a:p>
          <a:p>
            <a:pPr lvl="1"/>
            <a:r>
              <a:rPr lang="en-GB" sz="2000" dirty="0">
                <a:latin typeface="Aptos"/>
              </a:rPr>
              <a:t>Meeting monthly</a:t>
            </a:r>
          </a:p>
          <a:p>
            <a:pPr lvl="2"/>
            <a:r>
              <a:rPr lang="en-GB" sz="1600" dirty="0">
                <a:latin typeface="Aptos"/>
              </a:rPr>
              <a:t>Most recent on 26/8/26</a:t>
            </a:r>
          </a:p>
          <a:p>
            <a:pPr lvl="1"/>
            <a:r>
              <a:rPr lang="en-GB" sz="2000" dirty="0">
                <a:latin typeface="Aptos"/>
              </a:rPr>
              <a:t>Mutual Aid agreement for Paediatrics</a:t>
            </a:r>
          </a:p>
          <a:p>
            <a:pPr lvl="2"/>
            <a:r>
              <a:rPr lang="en-GB" sz="1600" dirty="0">
                <a:latin typeface="Aptos"/>
              </a:rPr>
              <a:t>Glasgow</a:t>
            </a:r>
          </a:p>
          <a:p>
            <a:pPr lvl="2"/>
            <a:r>
              <a:rPr lang="en-GB" sz="1600" dirty="0">
                <a:latin typeface="Aptos"/>
              </a:rPr>
              <a:t>Newcastle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Organ utilisation</a:t>
            </a:r>
          </a:p>
          <a:p>
            <a:pPr lvl="2"/>
            <a:r>
              <a:rPr lang="en-GB" sz="1600" dirty="0">
                <a:latin typeface="Aptos" panose="020B0004020202020204" pitchFamily="34" charset="0"/>
              </a:rPr>
              <a:t>Jackson classification</a:t>
            </a:r>
          </a:p>
          <a:p>
            <a:pPr lvl="1"/>
            <a:r>
              <a:rPr lang="en-GB" sz="2000" dirty="0">
                <a:latin typeface="Aptos" panose="020B0004020202020204" pitchFamily="34" charset="0"/>
              </a:rPr>
              <a:t>Robotic Assisted Kidney Transplantation (RAKT)</a:t>
            </a:r>
          </a:p>
          <a:p>
            <a:pPr lvl="2"/>
            <a:r>
              <a:rPr lang="en-GB" sz="1600" dirty="0">
                <a:latin typeface="Aptos" panose="020B0004020202020204" pitchFamily="34" charset="0"/>
              </a:rPr>
              <a:t>Starting with donation</a:t>
            </a:r>
          </a:p>
          <a:p>
            <a:pPr lvl="3"/>
            <a:r>
              <a:rPr lang="en-GB" sz="1400" dirty="0">
                <a:latin typeface="Aptos" panose="020B0004020202020204" pitchFamily="34" charset="0"/>
              </a:rPr>
              <a:t>Increase BMI threshold</a:t>
            </a:r>
          </a:p>
          <a:p>
            <a:pPr lvl="2"/>
            <a:r>
              <a:rPr lang="en-GB" sz="1600" dirty="0">
                <a:latin typeface="Aptos" panose="020B0004020202020204" pitchFamily="34" charset="0"/>
              </a:rPr>
              <a:t>Meeting planned with London Centres</a:t>
            </a:r>
          </a:p>
          <a:p>
            <a:pPr lvl="2"/>
            <a:r>
              <a:rPr lang="en-GB" sz="1600" dirty="0">
                <a:latin typeface="Aptos" panose="020B0004020202020204" pitchFamily="34" charset="0"/>
              </a:rPr>
              <a:t>Working with BCH RAS Group</a:t>
            </a:r>
          </a:p>
          <a:p>
            <a:pPr lvl="1"/>
            <a:r>
              <a:rPr lang="en-GB" sz="2000" dirty="0">
                <a:latin typeface="Aptos"/>
              </a:rPr>
              <a:t>SCORE</a:t>
            </a:r>
          </a:p>
          <a:p>
            <a:pPr lvl="2"/>
            <a:r>
              <a:rPr lang="en-GB" sz="1600" dirty="0">
                <a:latin typeface="Aptos"/>
              </a:rPr>
              <a:t>More daytime transplant work</a:t>
            </a:r>
          </a:p>
          <a:p>
            <a:pPr lvl="2"/>
            <a:r>
              <a:rPr lang="en-GB" sz="1600" dirty="0">
                <a:latin typeface="Aptos"/>
              </a:rPr>
              <a:t>Workforce implications</a:t>
            </a:r>
          </a:p>
          <a:p>
            <a:pPr lvl="1"/>
            <a:r>
              <a:rPr lang="en-GB" sz="2000" dirty="0">
                <a:latin typeface="Aptos"/>
              </a:rPr>
              <a:t>Share areas of good practice in NI</a:t>
            </a:r>
          </a:p>
          <a:p>
            <a:pPr lvl="2"/>
            <a:r>
              <a:rPr lang="en-GB" sz="1600" dirty="0">
                <a:latin typeface="Aptos"/>
              </a:rPr>
              <a:t>Equity of access to transplantation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92653A-9B5E-FFEB-1CE6-A4C3ED813B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95120" y="32274"/>
            <a:ext cx="2592186" cy="797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7B379C-0DFB-556F-537F-7A8D88996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780" y="5691323"/>
            <a:ext cx="3162300" cy="1047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8287F9-B90C-5C97-4F01-1082F17BB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441" y="1619188"/>
            <a:ext cx="641661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71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3888F-A4AB-EF7E-5961-43C442CDA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7529A-7487-879A-29AA-5BB3ED6FA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C2ED9-07A2-EFD6-6AFF-CD950D1B6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GB" dirty="0">
                <a:latin typeface="Aptos" panose="020B0004020202020204" pitchFamily="34" charset="0"/>
              </a:rPr>
              <a:t>A large group of Senior Staff, Resident Doctors, Nurses, Scientists etc. </a:t>
            </a:r>
          </a:p>
          <a:p>
            <a:r>
              <a:rPr lang="en-GB" dirty="0">
                <a:latin typeface="Aptos" panose="020B0004020202020204" pitchFamily="34" charset="0"/>
              </a:rPr>
              <a:t>A static kidney transplant waiting list</a:t>
            </a:r>
          </a:p>
          <a:p>
            <a:r>
              <a:rPr lang="en-GB" dirty="0">
                <a:latin typeface="Aptos" panose="020B0004020202020204" pitchFamily="34" charset="0"/>
              </a:rPr>
              <a:t>Transplant numbers that are steady also</a:t>
            </a:r>
          </a:p>
          <a:p>
            <a:pPr lvl="1"/>
            <a:r>
              <a:rPr lang="en-US" dirty="0">
                <a:latin typeface="Aptos" panose="020B0004020202020204" pitchFamily="34" charset="0"/>
              </a:rPr>
              <a:t>In 2024/25, there were 90 transplants </a:t>
            </a:r>
          </a:p>
          <a:p>
            <a:pPr lvl="1"/>
            <a:r>
              <a:rPr lang="en-US" dirty="0">
                <a:latin typeface="Aptos"/>
              </a:rPr>
              <a:t>In 2025/26, there were 93 transplants (one SPK) </a:t>
            </a:r>
            <a:endParaRPr lang="en-US" dirty="0">
              <a:latin typeface="Aptos" panose="020B0004020202020204" pitchFamily="34" charset="0"/>
            </a:endParaRPr>
          </a:p>
          <a:p>
            <a:pPr lvl="1"/>
            <a:r>
              <a:rPr lang="en-US">
                <a:latin typeface="Aptos"/>
              </a:rPr>
              <a:t>In 2026/27 </a:t>
            </a:r>
            <a:r>
              <a:rPr lang="en-US" dirty="0">
                <a:latin typeface="Aptos"/>
              </a:rPr>
              <a:t>(first 5 </a:t>
            </a:r>
            <a:r>
              <a:rPr lang="en-US">
                <a:latin typeface="Aptos"/>
              </a:rPr>
              <a:t>months), </a:t>
            </a:r>
            <a:r>
              <a:rPr lang="en-US" dirty="0">
                <a:latin typeface="Aptos"/>
              </a:rPr>
              <a:t>there has been 45 transplants</a:t>
            </a:r>
          </a:p>
          <a:p>
            <a:pPr lvl="2"/>
            <a:r>
              <a:rPr lang="en-US" dirty="0">
                <a:latin typeface="Aptos" panose="020B0004020202020204" pitchFamily="34" charset="0"/>
              </a:rPr>
              <a:t>0 failures</a:t>
            </a:r>
          </a:p>
          <a:p>
            <a:pPr lvl="2"/>
            <a:r>
              <a:rPr lang="en-US" dirty="0">
                <a:latin typeface="Aptos" panose="020B0004020202020204" pitchFamily="34" charset="0"/>
              </a:rPr>
              <a:t>0 deaths </a:t>
            </a:r>
          </a:p>
          <a:p>
            <a:r>
              <a:rPr lang="en-GB" dirty="0"/>
              <a:t>Improvements to governance and new collaborations (endorsed by NSBT)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Now have visible electronic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rota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for all Senior Staff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Improved incident reporting and governance (e.g., attendance,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, and minutes) around all meetings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There are MDM templates, real time documentation and unit policy regarding MDM presentation and decisions being final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Monitoring of outcomes both through Epic and relevant databases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Routine reporting of all unplanned returns to theatre &lt;30 days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Pilot specialty for use of electronic health record on Epic for morbidity discussions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Collaboration with other units</a:t>
            </a:r>
          </a:p>
          <a:p>
            <a:pPr lvl="1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288541-3806-285B-5704-55F199A05E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6" b="34401"/>
          <a:stretch/>
        </p:blipFill>
        <p:spPr>
          <a:xfrm>
            <a:off x="244410" y="36810"/>
            <a:ext cx="2592186" cy="797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DDC0DC-77FA-AE0F-B088-8F7EB0614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675" y="5509867"/>
            <a:ext cx="31623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8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60D9D79-D22B-1DE3-E40B-82EEF622B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89" y="321734"/>
            <a:ext cx="5096790" cy="290517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17CDA24-35F8-4540-8C52-3096D6D94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DFE436-3D6D-B001-3C29-9FB71A0AEF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376" y="47414"/>
            <a:ext cx="2759911" cy="290517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658BFE0-4E65-4174-9C75-687C94E88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75DFED-A0C1-4A83-BE1D-0271C1826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552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575611-8A35-2BF4-6E7F-6E01D8A69B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93" y="3524617"/>
            <a:ext cx="5426764" cy="21707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5BE91C-8B38-FE59-AA73-C9AF64416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236" y="3631096"/>
            <a:ext cx="3296191" cy="27605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CCE61A-1765-F10C-1D88-84F64B1ABEB4}"/>
              </a:ext>
            </a:extLst>
          </p:cNvPr>
          <p:cNvSpPr txBox="1"/>
          <p:nvPr/>
        </p:nvSpPr>
        <p:spPr>
          <a:xfrm>
            <a:off x="341970" y="6240852"/>
            <a:ext cx="492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FF0000"/>
                </a:solidFill>
              </a:rPr>
              <a:t>Belfast is keen to be part of ARCs fast track pilot!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7D6455-F291-4FAD-7252-1371007517F8}"/>
              </a:ext>
            </a:extLst>
          </p:cNvPr>
          <p:cNvSpPr txBox="1"/>
          <p:nvPr/>
        </p:nvSpPr>
        <p:spPr>
          <a:xfrm>
            <a:off x="6400306" y="2970872"/>
            <a:ext cx="4928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FF0000"/>
                </a:solidFill>
              </a:rPr>
              <a:t>Belfast is keen to start a RAKT programme!</a:t>
            </a:r>
          </a:p>
        </p:txBody>
      </p:sp>
    </p:spTree>
    <p:extLst>
      <p:ext uri="{BB962C8B-B14F-4D97-AF65-F5344CB8AC3E}">
        <p14:creationId xmlns:p14="http://schemas.microsoft.com/office/powerpoint/2010/main" val="647570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Metadata/LabelInfo.xml><?xml version="1.0" encoding="utf-8"?>
<clbl:labelList xmlns:clbl="http://schemas.microsoft.com/office/2020/mipLabelMetadata">
  <clbl:label id="{9c9a30de-d8d7-4aa4-9600-4be7625ff6c5}" enabled="0" method="" siteId="{9c9a30de-d8d7-4aa4-9600-4be7625ff6c5}" removed="1"/>
  <clbl:label id="{eaab77ea-b4a5-49e3-a1e8-d6dd23a1f286}" enabled="0" method="" siteId="{eaab77ea-b4a5-49e3-a1e8-d6dd23a1f2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1279</TotalTime>
  <Words>1865</Words>
  <Application>Microsoft Office PowerPoint</Application>
  <PresentationFormat>Widescreen</PresentationFormat>
  <Paragraphs>290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Calibri Light</vt:lpstr>
      <vt:lpstr>Courier New</vt:lpstr>
      <vt:lpstr>Courier New,monospace</vt:lpstr>
      <vt:lpstr>Graphik Medium</vt:lpstr>
      <vt:lpstr>Wingdings</vt:lpstr>
      <vt:lpstr>office theme</vt:lpstr>
      <vt:lpstr>1_Office Theme</vt:lpstr>
      <vt:lpstr>Nephrology &amp; Transplantation Report </vt:lpstr>
      <vt:lpstr>Introduction </vt:lpstr>
      <vt:lpstr>Staffing overview</vt:lpstr>
      <vt:lpstr>Workforce overview</vt:lpstr>
      <vt:lpstr>Workforce overview</vt:lpstr>
      <vt:lpstr>Workforce overview</vt:lpstr>
      <vt:lpstr>Rotas and working patterns</vt:lpstr>
      <vt:lpstr>Funded Lead Positions</vt:lpstr>
      <vt:lpstr>Patient Safety &amp; Clinical Governance</vt:lpstr>
      <vt:lpstr>Patient Safety &amp; Clinical Governance</vt:lpstr>
      <vt:lpstr>Nephrology updates</vt:lpstr>
      <vt:lpstr>Nephrology Trials</vt:lpstr>
      <vt:lpstr>Transplant Activity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Outcomes</vt:lpstr>
      <vt:lpstr>PowerPoint Presentation</vt:lpstr>
      <vt:lpstr>Outcomes</vt:lpstr>
      <vt:lpstr>Cold ischaemic time</vt:lpstr>
      <vt:lpstr>Organ offers</vt:lpstr>
      <vt:lpstr>Live Donor Kidney Transplant</vt:lpstr>
      <vt:lpstr>Collaborations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Nephrology &amp; Transplantation</dc:title>
  <dc:creator>Susan Kee</dc:creator>
  <cp:lastModifiedBy>Susan Kee</cp:lastModifiedBy>
  <cp:revision>238</cp:revision>
  <cp:lastPrinted>2026-09-22T12:20:44Z</cp:lastPrinted>
  <dcterms:created xsi:type="dcterms:W3CDTF">2025-06-30T10:36:08Z</dcterms:created>
  <dcterms:modified xsi:type="dcterms:W3CDTF">2026-09-22T12:27:09Z</dcterms:modified>
</cp:coreProperties>
</file>